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372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CL Injury — Workup & Reconstruc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medial meniscus tear (most common — "unhappy triad": ACL + medial meniscus + MCL); lateral meniscus (more common in acute ACL); bone bruising (posterolateral tibial plateau and anterior lateral femoral condyle — classic pattern on MR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gond fracture: lateral capsular avulsion fracture from the anterolateral tibial rim; seen on AP knee X-ray; pathognomonic of ACL tear; represents avulsion of the anterolateral ligament (ALL) or iliotibial band attach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Knee radiographs (AP, lateral, skyline): assess for fractures (Segond, tibial spine avulsion, Pellegrini-Stieda in MCL), arthritic change, and bony alignment; mandatory in all knee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knee: gold standard for soft tissue assessment; sensitivity for ACL tear approximately 87–95%, specificity 96–99%; identifies bone bruising (posterolateral tibial plateau + anterolateral femoral condyle = classic ACL injury pattern), meniscal tears, collateral ligament injuries, and chondral damage; useful for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T-1000 arthrometer: objective measurement of anterior tibial translation; side-to-side difference >3 mm = significant; >5 mm = ACL deficient; used for pre- and post-operative assessment and in research]]>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UA (examination under anaesthesia): allows accurate pivot shift grading (grade 0–3 under anaesthesia) prior to arthroscopic surgery; important for research and outcome predi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Non-operative management is appropriate for: older sedentary patients, patients with low demand activities, those unwilling to undergo surgery, partial ACL tears with minimal instability, and patients who adapt successfully to the ACL-deficient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ANON trial (Frobell et al. 2013): RCT comparing early ACLR vs structured rehabilitation ± delayed ACLR; at 5 years, no significant difference in knee function scores (KOOS) between early reconstruction and rehabilitation-first strategy; approximately 50% of the rehabilitation group crossed over to surgery; conclusion: structured rehab is a valid first-line strategy for active patients — surgery is not mandatory for all ACL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uctured rehabilitation: focuses on quadriceps and hamstring strength, proprioception, neuromuscular training; ACL-deficient patients with good functional stability ("copers") may succeed without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to non-operative management: high demand athlete, significant rotational instability, combined ligamentous injury, meniscal tear requiring surgical management, young active patient wishing to return to pivoting s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Reconstruction — Graft Selection]]></a:t>
            </a:r>
            <a:br/>
            <a:br/>
            <a:br/>
            <a:br/>
            <a:br/>
            <a:r>
              <a:rPr lang="en-US" strike="noStrike" sz="1400" spc="0" u="none" cap="none">
                <a:solidFill>
                  <a:srgbClr val="1E293B">
                    <a:alpha val="100000"/>
                  </a:srgbClr>
                </a:solidFill>
                <a:latin typeface="Calibri"/>
              </a:rPr>
              <a:t><![CDATA[Graft]]></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br/>
            <a:r>
              <a:rPr lang="en-US" strike="noStrike" sz="1400" spc="0" u="none" cap="none">
                <a:solidFill>
                  <a:srgbClr val="1E293B">
                    <a:alpha val="100000"/>
                  </a:srgbClr>
                </a:solidFill>
                <a:latin typeface="Calibri"/>
              </a:rPr>
              <a:t><![CDATA[Best 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patellar tendon-bone (BPTB)]]></a:t>
            </a:r>
            <a:br/>
            <a:r>
              <a:rPr lang="en-US" strike="noStrike" sz="1400" spc="0" u="none" cap="none">
                <a:solidFill>
                  <a:srgbClr val="1E293B">
                    <a:alpha val="100000"/>
                  </a:srgbClr>
                </a:solidFill>
                <a:latin typeface="Calibri"/>
              </a:rPr>
              <a:t><![CDATA[Bone-to-bone healing; strongest initial fixation; gold standard for high-demand athletes; lowest re-rupture rate in some series]]></a:t>
            </a:r>
            <a:br/>
            <a:r>
              <a:rPr lang="en-US" strike="noStrike" sz="1400" spc="0" u="none" cap="none">
                <a:solidFill>
                  <a:srgbClr val="1E293B">
                    <a:alpha val="100000"/>
                  </a:srgbClr>
                </a:solidFill>
                <a:latin typeface="Calibri"/>
              </a:rPr>
              <a:t><![CDATA[Anterior knee pain (kneeling); patellar fracture risk; donor site morbidity; quadriceps weakness initially]]></a:t>
            </a:r>
            <a:br/>
            <a:r>
              <a:rPr lang="en-US" strike="noStrike" sz="1400" spc="0" u="none" cap="none">
                <a:solidFill>
                  <a:srgbClr val="1E293B">
                    <a:alpha val="100000"/>
                  </a:srgbClr>
                </a:solidFill>
                <a:latin typeface="Calibri"/>
              </a:rPr>
              <a:t><![CDATA[Elite athletes; contact/collision sport; revision ACL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string (semitendinosus ± gracilis, 4-strand)]]></a:t>
            </a:r>
            <a:br/>
            <a:r>
              <a:rPr lang="en-US" strike="noStrike" sz="1400" spc="0" u="none" cap="none">
                <a:solidFill>
                  <a:srgbClr val="1E293B">
                    <a:alpha val="100000"/>
                  </a:srgbClr>
                </a:solidFill>
                <a:latin typeface="Calibri"/>
              </a:rPr>
              <a:t><![CDATA[Least anterior knee pain; smaller incision; good initial strength (4-strand); most commonly used graft]]></a:t>
            </a:r>
            <a:br/>
            <a:r>
              <a:rPr lang="en-US" strike="noStrike" sz="1400" spc="0" u="none" cap="none">
                <a:solidFill>
                  <a:srgbClr val="1E293B">
                    <a:alpha val="100000"/>
                  </a:srgbClr>
                </a:solidFill>
                <a:latin typeface="Calibri"/>
              </a:rPr>
              <a:t><![CDATA[Tendon-to-bone healing (slower); hamstring weakness (usually transient); graft diameter variable; higher re-rupture rate than BPTB in young females in some studies]]></a:t>
            </a:r>
            <a:br/>
            <a:r>
              <a:rPr lang="en-US" strike="noStrike" sz="1400" spc="0" u="none" cap="none">
                <a:solidFill>
                  <a:srgbClr val="1E293B">
                    <a:alpha val="100000"/>
                  </a:srgbClr>
                </a:solidFill>
                <a:latin typeface="Calibri"/>
              </a:rPr>
              <a:t><![CDATA[Most patients; lower demand; kneeling-sensitive occup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robell RB et al. A randomized trial of treatment for acute anterior cruciate ligament tears (KANON trial). N Engl J Med. 2010;363(4):331–342. 5-year follow-up NEJM 2013.]]></a:t>
            </a:r>
            <a:br/>
            <a:r>
              <a:rPr lang="en-US" strike="noStrike" sz="1200" spc="0" u="none" cap="none">
                <a:solidFill>
                  <a:srgbClr val="1E293B">
                    <a:alpha val="100000"/>
                  </a:srgbClr>
                </a:solidFill>
                <a:latin typeface="Calibri"/>
              </a:rPr>
              <a:t><![CDATA[Getgood AMJ et al. Lateral extra-articular tenodesis reduces failure of hamstring tendon autograft ACLR (STABILITY trial). Am J Sports Med. 2022.]]></a:t>
            </a:r>
            <a:br/>
            <a:r>
              <a:rPr lang="en-US" strike="noStrike" sz="1200" spc="0" u="none" cap="none">
                <a:solidFill>
                  <a:srgbClr val="1E293B">
                    <a:alpha val="100000"/>
                  </a:srgbClr>
                </a:solidFill>
                <a:latin typeface="Calibri"/>
              </a:rPr>
              <a:t><![CDATA[Lachman OM. Fractures of the lateral tibial condyle with instability of the knee. J Bone Joint Surg Am. 1976.]]></a:t>
            </a:r>
            <a:br/>
            <a:r>
              <a:rPr lang="en-US" strike="noStrike" sz="1200" spc="0" u="none" cap="none">
                <a:solidFill>
                  <a:srgbClr val="1E293B">
                    <a:alpha val="100000"/>
                  </a:srgbClr>
                </a:solidFill>
                <a:latin typeface="Calibri"/>
              </a:rPr>
              <a:t><![CDATA[Meyers MH, McKeever FM. Fracture of the intercondylar eminence of the tibia. J Bone Joint Surg Am. 1959;41-A(2):209–222.]]></a:t>
            </a:r>
            <a:br/>
            <a:r>
              <a:rPr lang="en-US" strike="noStrike" sz="1200" spc="0" u="none" cap="none">
                <a:solidFill>
                  <a:srgbClr val="1E293B">
                    <a:alpha val="100000"/>
                  </a:srgbClr>
                </a:solidFill>
                <a:latin typeface="Calibri"/>
              </a:rPr>
              <a:t><![CDATA[Ardern CL et al. 2016 Consensus statement on return to sport from the First World Congress in Sports Physical Therapy. Br J Sports Med. 2016.]]></a:t>
            </a:r>
            <a:br/>
            <a:r>
              <a:rPr lang="en-US" strike="noStrike" sz="1200" spc="0" u="none" cap="none">
                <a:solidFill>
                  <a:srgbClr val="1E293B">
                    <a:alpha val="100000"/>
                  </a:srgbClr>
                </a:solidFill>
                <a:latin typeface="Calibri"/>
              </a:rPr>
              <a:t><![CDATA[Grindem H et al. Simple decision rules can reduce reinj...]]></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CL is critical stabilizer against anterior translation and rotational instability. Mechanism: non-contact pivoting injury; pop and immediate swelling (hemarthrosis). Clinical: Lachman test most sensitive; pivot shift for dynamic instability. Imaging: MRI confirms tear and associated injuries (meniscus, cartilage). Treatment: physiotherapy in low-demand; reconstruction with autograft (BTB, hamstring) in activ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CL Injury — Workup & Reconstruc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anterior cruciate ligament (ACL) is the primary restraint to anterior tibial translation and an important secondary restraint to internal tibial rotation. ACL tears are among the most common and significant sports injuries, with approximately 200,000 reconstructions performed annually in the USA. The decision to reconstruct, the timing, the choice of graft, and the rehabilitation protocol are all areas of active evidence development and surgical deb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anatomy: two functional bundles — anteromedial (AM) bundle: taut in flexion, primary restraint to anterior translation; posterolateral (PL) bundle: taut in extension, primary restraint to rotational instability; the ACL runs from the posterior aspect of the medial wall of the lateral femoral condyle to the tibial eminence between the meniscal ho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70,000–200,000 ACL tears per year in the USA; peak incidence in athletes aged 15–25; female athletes at 2–8× higher risk than males in same sport; most common mechanisms — non-contact (cutting, pivoting, landing) accounting for approximately 70% of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ale predisposition to ACL injury: multifactorial — hormonal effects on ligament laxity, wider Q-angle, narrower intercondylar notch, different neuromuscular recruitment patterns (quadriceps-dominant landing), smaller ACL cross-sectional area, and genu valgum; prevention programs (FIFA 11+, ACL injury prevention protocols) reduce incidence by approximately 5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non-contact deceleration, cutting, or landing mechanism; loud "pop" heard or felt; immediate swelling (haemarthrosis within 2 hours); inability to continue play; giving way on pivoting activ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chman test: most sensitive test for ACL tear — knee at 20–30° flexion; stabilise distal femur; translate tibia anteriorly; positive = anterior translation >5 mm or soft endpoint; sensitivity 85–98%, specificity 94–99%; more sensitive than anterior drawer in acute setting due to reduced hamstring guarding]]>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rawer test: knee at 90° flexion; anterior tibial translation; less sensitive than Lachman in acute setting (hamstring guarding); sensitivity 41–9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vot shift test: most specific test for functional ACL instability; knee extended and internally rotated with valgus stress; positive = palpable/visible clunk as the tibia reduces from subluxed position at approximately 20–30° flexion; sensitivity 18–82% (reduced in awake patients due to guarding — best under anaesthesia), specificity 95–99%; correlates best with functional instability and return-to-sport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
  <a:themeElements>
    <a:clrScheme name="Theme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2026-05-27T07:37:28Z</dcterms:created>
  <dcterms:modified xsi:type="dcterms:W3CDTF">2026-05-27T07:37:28Z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