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422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llografts & Bone Bank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ombinant BMP (rhBMP-2, rhBMP-7)]]></a:t>
            </a:r>
            <a:br/>
            <a:r>
              <a:rPr lang="en-US" strike="noStrike" sz="1400" spc="0" u="none" cap="none">
                <a:solidFill>
                  <a:srgbClr val="1E293B">
                    <a:alpha val="100000"/>
                  </a:srgbClr>
                </a:solidFill>
                <a:latin typeface="Calibri"/>
              </a:rPr>
              <a:t><![CDATA[Recombinant protein on collagen sponge carrier]]></a:t>
            </a:r>
            <a:br/>
            <a:r>
              <a:rPr lang="en-US" strike="noStrike" sz="1400" spc="0" u="none" cap="none">
                <a:solidFill>
                  <a:srgbClr val="1E293B">
                    <a:alpha val="100000"/>
                  </a:srgbClr>
                </a:solidFill>
                <a:latin typeface="Calibri"/>
              </a:rPr>
              <a:t><![CDATA[Potently osteoinductive; stimulates de novo bone formation; approved for spinal fusion and tibial shaft fractures (rhBMP-2)]]></a:t>
            </a:r>
            <a:br/>
            <a:r>
              <a:rPr lang="en-US" strike="noStrike" sz="1400" spc="0" u="none" cap="none">
                <a:solidFill>
                  <a:srgbClr val="1E293B">
                    <a:alpha val="100000"/>
                  </a:srgbClr>
                </a:solidFill>
                <a:latin typeface="Calibri"/>
              </a:rPr>
              <a:t><![CDATA[Expensive; heterotopic ossification risk; oedema; potential carcinogenesis concerns (long-term data emerging); not first-line in most si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Banking — Processing & Storage]]></a:t>
            </a:r>
            <a:br/>
            <a:br/>
            <a:r>
              <a:rPr lang="en-US" strike="noStrike" sz="1400" spc="0" u="none" cap="none">
                <a:solidFill>
                  <a:srgbClr val="1E293B">
                    <a:alpha val="100000"/>
                  </a:srgbClr>
                </a:solidFill>
                <a:latin typeface="Calibri"/>
              </a:rPr>
              <a:t><![CDATA[Donor screening: cadaveric and living donors; extensive medical history, serological screening (HIV, HBV, HCV, HTLV, syphilis, CMV); tissue culture; exclusion criteria include active infection, malignancy (except primary CNS tumours), autoimmune disease, prion diseas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idual risk of HIV transmission from screened allograft: approximately 1 in 1.6 million — comparable to blood transfusion risk; disease transmission from properly screened and processed allograft is extremely rare but not zero; the window period between infection and detectable serology means screening cannot eliminate all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essing metho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Effect on Bone]]></a:t>
            </a:r>
            <a:br/>
            <a:r>
              <a:rPr lang="en-US" strike="noStrike" sz="1400" spc="0" u="none" cap="none">
                <a:solidFill>
                  <a:srgbClr val="1E293B">
                    <a:alpha val="100000"/>
                  </a:srgbClr>
                </a:solidFill>
                <a:latin typeface="Calibri"/>
              </a:rPr>
              <a:t><![CDATA[Effect on Pathog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freezing (−70°C to −80°C)]]></a:t>
            </a:r>
            <a:br/>
            <a:r>
              <a:rPr lang="en-US" strike="noStrike" sz="1400" spc="0" u="none" cap="none">
                <a:solidFill>
                  <a:srgbClr val="1E293B">
                    <a:alpha val="100000"/>
                  </a:srgbClr>
                </a:solidFill>
                <a:latin typeface="Calibri"/>
              </a:rPr>
              <a:t><![CDATA[Kills all cells; reduces immunogenicity; preserves BMP activity partially; maintains structural properties]]></a:t>
            </a:r>
            <a:br/>
            <a:r>
              <a:rPr lang="en-US" strike="noStrike" sz="1400" spc="0" u="none" cap="none">
                <a:solidFill>
                  <a:srgbClr val="1E293B">
                    <a:alpha val="100000"/>
                  </a:srgbClr>
                </a:solidFill>
                <a:latin typeface="Calibri"/>
              </a:rPr>
              <a:t><![CDATA[Reduces but does not eliminate bacteria and viruses; does not steril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eze-drying (lyophilisation)]]></a:t>
            </a:r>
            <a:br/>
            <a:r>
              <a:rPr lang="en-US" strike="noStrike" sz="1400" spc="0" u="none" cap="none">
                <a:solidFill>
                  <a:srgbClr val="1E293B">
                    <a:alpha val="100000"/>
                  </a:srgbClr>
                </a:solidFill>
                <a:latin typeface="Calibri"/>
              </a:rPr>
              <a:t><![CDATA[Removes water; reduces immunogenicity further; further reduces BMP content; loses some structural strength; room temperature storage; long shelf life (5 years)]]></a:t>
            </a:r>
            <a:br/>
            <a:r>
              <a:rPr lang="en-US" strike="noStrike" sz="1400" spc="0" u="none" cap="none">
                <a:solidFill>
                  <a:srgbClr val="1E293B">
                    <a:alpha val="100000"/>
                  </a:srgbClr>
                </a:solidFill>
                <a:latin typeface="Calibri"/>
              </a:rPr>
              <a:t><![CDATA[Reduces pathogen load; does not sterilise alone — used with terminal ster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mma irradiation (terminal sterilisation)]]></a:t>
            </a:r>
            <a:br/>
            <a:r>
              <a:rPr lang="en-US" strike="noStrike" sz="1400" spc="0" u="none" cap="none">
                <a:solidFill>
                  <a:srgbClr val="1E293B">
                    <a:alpha val="100000"/>
                  </a:srgbClr>
                </a:solidFill>
                <a:latin typeface="Calibri"/>
              </a:rPr>
              <a:t><![CDATA[Doses >25 kGy sterilise but significantly reduce mechanical strength and BMP activity; lower doses (15–20 kGy) used for structural grafts to preserve properties]]></a:t>
            </a:r>
            <a:br/>
            <a:r>
              <a:rPr lang="en-US" strike="noStrike" sz="1400" spc="0" u="none" cap="none">
                <a:solidFill>
                  <a:srgbClr val="1E293B">
                    <a:alpha val="100000"/>
                  </a:srgbClr>
                </a:solidFill>
                <a:latin typeface="Calibri"/>
              </a:rPr>
              <a:t><![CDATA[Sterilises; kills bacteria, fungi, and most viruses; reduces but may not eliminate pr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hylene oxide (EtO)]]></a:t>
            </a:r>
            <a:br/>
            <a:r>
              <a:rPr lang="en-US" strike="noStrike" sz="1400" spc="0" u="none" cap="none">
                <a:solidFill>
                  <a:srgbClr val="1E293B">
                    <a:alpha val="100000"/>
                  </a:srgbClr>
                </a:solidFill>
                <a:latin typeface="Calibri"/>
              </a:rPr>
              <a:t><![CDATA[Chemical sterilisation; preserves structural properties]]></a:t>
            </a:r>
            <a:br/>
            <a:r>
              <a:rPr lang="en-US" strike="noStrike" sz="1400" spc="0" u="none" cap="none">
                <a:solidFill>
                  <a:srgbClr val="1E293B">
                    <a:alpha val="100000"/>
                  </a:srgbClr>
                </a:solidFill>
                <a:latin typeface="Calibri"/>
              </a:rPr>
              <a:t><![CDATA[Broad-spectrum sterilisation; residual EtO inflammatory response if not properly aer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ozen allograft: best preserves structural strength and BMP content; stored at −70°C to −80°C; shelf life approximately 5 years; must be transported on dry ice; thawed at 37°C immediately before 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pplications]]></a:t>
            </a:r>
            <a:br/>
            <a:br/>
            <a:br/>
            <a:br/>
            <a:br/>
            <a:r>
              <a:rPr lang="en-US" strike="noStrike" sz="1400" spc="0" u="none" cap="none">
                <a:solidFill>
                  <a:srgbClr val="1E293B">
                    <a:alpha val="100000"/>
                  </a:srgbClr>
                </a:solidFill>
                <a:latin typeface="Calibri"/>
              </a:rPr>
              <a:t><![CDATA[Application]]></a:t>
            </a:r>
            <a:br/>
            <a:r>
              <a:rPr lang="en-US" strike="noStrike" sz="1400" spc="0" u="none" cap="none">
                <a:solidFill>
                  <a:srgbClr val="1E293B">
                    <a:alpha val="100000"/>
                  </a:srgbClr>
                </a:solidFill>
                <a:latin typeface="Calibri"/>
              </a:rPr>
              <a:t><![CDATA[Graft Typ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calary allograft (diaphyseal replacement)]]></a:t>
            </a:r>
            <a:br/>
            <a:r>
              <a:rPr lang="en-US" strike="noStrike" sz="1400" spc="0" u="none" cap="none">
                <a:solidFill>
                  <a:srgbClr val="1E293B">
                    <a:alpha val="100000"/>
                  </a:srgbClr>
                </a:solidFill>
                <a:latin typeface="Calibri"/>
              </a:rPr>
              <a:t><![CDATA[Massive structural frozen allograft]]></a:t>
            </a:r>
            <a:br/>
            <a:r>
              <a:rPr lang="en-US" strike="noStrike" sz="1400" spc="0" u="none" cap="none">
                <a:solidFill>
                  <a:srgbClr val="1E293B">
                    <a:alpha val="100000"/>
                  </a:srgbClr>
                </a:solidFill>
                <a:latin typeface="Calibri"/>
              </a:rPr>
              <a:t><![CDATA[For diaphyseal tumour resection; fixed with plates and screws; biological incorporation over years; non-union and fracture are major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articular allograft]]></a:t>
            </a:r>
            <a:br/>
            <a:r>
              <a:rPr lang="en-US" strike="noStrike" sz="1400" spc="0" u="none" cap="none">
                <a:solidFill>
                  <a:srgbClr val="1E293B">
                    <a:alpha val="100000"/>
                  </a:srgbClr>
                </a:solidFill>
                <a:latin typeface="Calibri"/>
              </a:rPr>
              <a:t><![CDATA[Whole joint allograft (including cartilage)]]></a:t>
            </a:r>
            <a:br/>
            <a:r>
              <a:rPr lang="en-US" strike="noStrike" sz="1400" spc="0" u="none" cap="none">
                <a:solidFill>
                  <a:srgbClr val="1E293B">
                    <a:alpha val="100000"/>
                  </a:srgbClr>
                </a:solidFill>
                <a:latin typeface="Calibri"/>
              </a:rPr>
              <a:t><![CDATA[Replaces both joint surface and bone; preserves cartilage surface; cartilage viability decreases with time; articular collapse and joint degeneration are long-term problems; used in young patients to avoid endoprosthesis; 10-year survival approximately 60–7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Campanacci DA. Retrieved human allografts: a clinicopathological study. J Bone Joint Surg Am. 2001.]]></a:t>
            </a:r>
            <a:br/>
            <a:r>
              <a:rPr lang="en-US" strike="noStrike" sz="1200" spc="0" u="none" cap="none">
                <a:solidFill>
                  <a:srgbClr val="1E293B">
                    <a:alpha val="100000"/>
                  </a:srgbClr>
                </a:solidFill>
                <a:latin typeface="Calibri"/>
              </a:rPr>
              <a:t><![CDATA[Tomford WW. Bone allografts: past, present and future. Cell Tissue Bank. 2000.]]></a:t>
            </a:r>
            <a:br/>
            <a:r>
              <a:rPr lang="en-US" strike="noStrike" sz="1200" spc="0" u="none" cap="none">
                <a:solidFill>
                  <a:srgbClr val="1E293B">
                    <a:alpha val="100000"/>
                  </a:srgbClr>
                </a:solidFill>
                <a:latin typeface="Calibri"/>
              </a:rPr>
              <a:t><![CDATA[Gie GA et al. Impacted cancellous allografts and cement for revision total hip arthroplasty. J Bone Joint Surg Br. 1993.]]></a:t>
            </a:r>
            <a:br/>
            <a:r>
              <a:rPr lang="en-US" strike="noStrike" sz="1200" spc="0" u="none" cap="none">
                <a:solidFill>
                  <a:srgbClr val="1E293B">
                    <a:alpha val="100000"/>
                  </a:srgbClr>
                </a:solidFill>
                <a:latin typeface="Calibri"/>
              </a:rPr>
              <a:t><![CDATA[Muscolo DL et al. Massive allograft use in orthopaedic oncology. J Am Acad Orthop Surg. 1996.]]></a:t>
            </a:r>
            <a:br/>
            <a:r>
              <a:rPr lang="en-US" strike="noStrike" sz="1200" spc="0" u="none" cap="none">
                <a:solidFill>
                  <a:srgbClr val="1E293B">
                    <a:alpha val="100000"/>
                  </a:srgbClr>
                </a:solidFill>
                <a:latin typeface="Calibri"/>
              </a:rPr>
              <a:t><![CDATA[Urist MR. Bone: formation by autoinduction. Science. 1965;150(3698):893–899.]]></a:t>
            </a:r>
            <a:br/>
            <a:r>
              <a:rPr lang="en-US" strike="noStrike" sz="1200" spc="0" u="none" cap="none">
                <a:solidFill>
                  <a:srgbClr val="1E293B">
                    <a:alpha val="100000"/>
                  </a:srgbClr>
                </a:solidFill>
                <a:latin typeface="Calibri"/>
              </a:rPr>
              <a:t><![CDATA[Buck BE et al. Bone transplantation and human immunodeficiency virus: an estimate of risk of acquired immunodeficiency syndrome. Clin Orthop Relat Res. 1989;(240):129–13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ne Grafts a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Bone allografts used for structural reconstruction after tumor resection. Sources: cadaveric donors; stored in bone banks (fresh-frozen, freeze-dried). Indications: intercalary defects, osteoarticular reconstruction. Complications: nonunion, fracture, infection, resorption. Alternatives: endoprosthesis, autograft, vascularized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llografts & Bone Bank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Bone grafting is one of the oldest and most commonly performed procedures in orthopaedic surgery. Allografts (grafts from another individual of the same species) and bone banking provide an essential alternative to autograft when graft volume requirements exceed what can be safely harvested, or when donor site morbidity is unacceptable. Understanding graft biology, the principles of bone banking processing, and the specific clinical indications for different allograft types is essential for the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 remains the gold standard — its osteogenic, osteoinductive, and osteoconductive properties are unmatched; however, limited volume, donor site morbidity, and prolonged operative time are significant limit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provides a scaffold (osteoconductive) and may retain some osteoinductive proteins (BMPs) depending on processing — lacks osteogenic potential (no viable cells survive proces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 properties of bone grafts: osteogenesis (viable cells producing new bone — autograft only); osteoinduction (stimulating host cells to differentiate into bone-forming cells — BMPs in DBM and allograft); osteoconduction (structural scaffold for bone ingrowth — all graft types provide th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lobal demand: bone is the second most transplanted tissue after blood; approximately 2.2 million bone allograft procedures performed annually worldw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Types & Biology]]></a:t>
            </a:r>
            <a:br/>
            <a:br/>
            <a:br/>
            <a:br/>
            <a:br/>
            <a:r>
              <a:rPr lang="en-US" strike="noStrike" sz="1400" spc="0" u="none" cap="none">
                <a:solidFill>
                  <a:srgbClr val="1E293B">
                    <a:alpha val="100000"/>
                  </a:srgbClr>
                </a:solidFill>
                <a:latin typeface="Calibri"/>
              </a:rPr>
              <a:t><![CDATA[Graft Type]]></a:t>
            </a:r>
            <a:br/>
            <a:r>
              <a:rPr lang="en-US" strike="noStrike" sz="1400" spc="0" u="none" cap="none">
                <a:solidFill>
                  <a:srgbClr val="1E293B">
                    <a:alpha val="100000"/>
                  </a:srgbClr>
                </a:solidFill>
                <a:latin typeface="Calibri"/>
              </a:rPr>
              <a:t><![CDATA[Source]]></a:t>
            </a:r>
            <a:br/>
            <a:r>
              <a:rPr lang="en-US" strike="noStrike" sz="1400" spc="0" u="none" cap="none">
                <a:solidFill>
                  <a:srgbClr val="1E293B">
                    <a:alpha val="100000"/>
                  </a:srgbClr>
                </a:solidFill>
                <a:latin typeface="Calibri"/>
              </a:rPr>
              <a:t><![CDATA[Properties]]></a:t>
            </a:r>
            <a:br/>
            <a:r>
              <a:rPr lang="en-US" strike="noStrike" sz="1400" spc="0" u="none" cap="none">
                <a:solidFill>
                  <a:srgbClr val="1E293B">
                    <a:alpha val="100000"/>
                  </a:srgbClr>
                </a:solidFill>
                <a:latin typeface="Calibri"/>
              </a:rPr>
              <a:t><![CDATA[Limit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graft]]></a:t>
            </a:r>
            <a:br/>
            <a:r>
              <a:rPr lang="en-US" strike="noStrike" sz="1400" spc="0" u="none" cap="none">
                <a:solidFill>
                  <a:srgbClr val="1E293B">
                    <a:alpha val="100000"/>
                  </a:srgbClr>
                </a:solidFill>
                <a:latin typeface="Calibri"/>
              </a:rPr>
              <a:t><![CDATA[Same patient (iliac crest, local bone, RIA)]]></a:t>
            </a:r>
            <a:br/>
            <a:r>
              <a:rPr lang="en-US" strike="noStrike" sz="1400" spc="0" u="none" cap="none">
                <a:solidFill>
                  <a:srgbClr val="1E293B">
                    <a:alpha val="100000"/>
                  </a:srgbClr>
                </a:solidFill>
                <a:latin typeface="Calibri"/>
              </a:rPr>
              <a:t><![CDATA[Osteogenic + osteoinductive + osteoconductive; no immune rejection; best incorporation]]></a:t>
            </a:r>
            <a:br/>
            <a:r>
              <a:rPr lang="en-US" strike="noStrike" sz="1400" spc="0" u="none" cap="none">
                <a:solidFill>
                  <a:srgbClr val="1E293B">
                    <a:alpha val="100000"/>
                  </a:srgbClr>
                </a:solidFill>
                <a:latin typeface="Calibri"/>
              </a:rPr>
              <a:t><![CDATA[Limited volume; donor site morbidity (pain, haematoma, nerve injury, fracture); additional operative tim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frozen)]]></a:t>
            </a:r>
            <a:br/>
            <a:r>
              <a:rPr lang="en-US" strike="noStrike" sz="1400" spc="0" u="none" cap="none">
                <a:solidFill>
                  <a:srgbClr val="1E293B">
                    <a:alpha val="100000"/>
                  </a:srgbClr>
                </a:solidFill>
                <a:latin typeface="Calibri"/>
              </a:rPr>
              <a:t><![CDATA[Cadaveric or living donor; processed and stored]]></a:t>
            </a:r>
            <a:br/>
            <a:r>
              <a:rPr lang="en-US" strike="noStrike" sz="1400" spc="0" u="none" cap="none">
                <a:solidFill>
                  <a:srgbClr val="1E293B">
                    <a:alpha val="100000"/>
                  </a:srgbClr>
                </a:solidFill>
                <a:latin typeface="Calibri"/>
              </a:rPr>
              <a:t><![CDATA[Osteoconductive; some osteoinductive proteins preserved; no osteogenic cells; large volume available]]></a:t>
            </a:r>
            <a:br/>
            <a:r>
              <a:rPr lang="en-US" strike="noStrike" sz="1400" spc="0" u="none" cap="none">
                <a:solidFill>
                  <a:srgbClr val="1E293B">
                    <a:alpha val="100000"/>
                  </a:srgbClr>
                </a:solidFill>
                <a:latin typeface="Calibri"/>
              </a:rPr>
              <a:t><![CDATA[Disease transmission risk (minimised by screening); immune response; slower incorporation; non-union risk; higher co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ineralised bone matrix (DBM)]]></a:t>
            </a:r>
            <a:br/>
            <a:r>
              <a:rPr lang="en-US" strike="noStrike" sz="1400" spc="0" u="none" cap="none">
                <a:solidFill>
                  <a:srgbClr val="1E293B">
                    <a:alpha val="100000"/>
                  </a:srgbClr>
                </a:solidFill>
                <a:latin typeface="Calibri"/>
              </a:rPr>
              <a:t><![CDATA[Allograft with mineral removed; exposes collagen and BMPs]]></a:t>
            </a:r>
            <a:br/>
            <a:r>
              <a:rPr lang="en-US" strike="noStrike" sz="1400" spc="0" u="none" cap="none">
                <a:solidFill>
                  <a:srgbClr val="1E293B">
                    <a:alpha val="100000"/>
                  </a:srgbClr>
                </a:solidFill>
                <a:latin typeface="Calibri"/>
              </a:rPr>
              <a:t><![CDATA[Primarily osteoinductive (BMP exposure); osteoconductive scaffold; available in paste, putty, gel forms; easily combined with autograft]]></a:t>
            </a:r>
            <a:br/>
            <a:r>
              <a:rPr lang="en-US" strike="noStrike" sz="1400" spc="0" u="none" cap="none">
                <a:solidFill>
                  <a:srgbClr val="1E293B">
                    <a:alpha val="100000"/>
                  </a:srgbClr>
                </a:solidFill>
                <a:latin typeface="Calibri"/>
              </a:rPr>
              <a:t><![CDATA[Variable BMP content between products and donors; no structural strength; not standalone for load-bearing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llografts & Bone Ban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thetic bone substitutes (calcium phosphate, tricalcium phosphate, hydroxyapatite)]]></a:t>
            </a:r>
            <a:br/>
            <a:r>
              <a:rPr lang="en-US" strike="noStrike" sz="1400" spc="0" u="none" cap="none">
                <a:solidFill>
                  <a:srgbClr val="1E293B">
                    <a:alpha val="100000"/>
                  </a:srgbClr>
                </a:solidFill>
                <a:latin typeface="Calibri"/>
              </a:rPr>
              <a:t><![CDATA[Manufactured; various forms]]></a:t>
            </a:r>
            <a:br/>
            <a:r>
              <a:rPr lang="en-US" strike="noStrike" sz="1400" spc="0" u="none" cap="none">
                <a:solidFill>
                  <a:srgbClr val="1E293B">
                    <a:alpha val="100000"/>
                  </a:srgbClr>
                </a:solidFill>
                <a:latin typeface="Calibri"/>
              </a:rPr>
              <a:t><![CDATA[Osteoconductive only; no disease risk; unlimited availability; degradable (TCP) or non-degradable (HA)]]></a:t>
            </a:r>
            <a:br/>
            <a:r>
              <a:rPr lang="en-US" strike="noStrike" sz="1400" spc="0" u="none" cap="none">
                <a:solidFill>
                  <a:srgbClr val="1E293B">
                    <a:alpha val="100000"/>
                  </a:srgbClr>
                </a:solidFill>
                <a:latin typeface="Calibri"/>
              </a:rPr>
              <a:t><![CDATA[No osteogenic or inductive properties; brittle; slower incorporation than biological graf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1">
  <a:themeElements>
    <a:clrScheme name="Theme3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2026-06-10T10:39:10Z</dcterms:created>
  <dcterms:modified xsi:type="dcterms:W3CDTF">2026-06-10T10:39:10Z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