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3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tibiotic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Cefazolin is the most commonly used prophylactic antibiotic in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e if surgery lasts longer than 3–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require early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s are usually discontinued 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a:t>
            </a:r>
            <a:br/>
            <a:r>
              <a:rPr lang="en-US" strike="noStrike" sz="1200" spc="0" u="none" cap="none">
                <a:solidFill>
                  <a:srgbClr val="1E293B">
                    <a:alpha val="100000"/>
                  </a:srgbClr>
                </a:solidFill>
                <a:latin typeface="Calibri"/>
              </a:rPr>
              <a:t><![CDATA[4. Mangram AJ. Guideline for Prevention of Surgical Sit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tibiotic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ndard: cefazolin within 60 min before incision (2 g; 3 g if >120 kg). Add vancomycin if MRSA colonized/high prevalence or severe β‑lactam allergy; start 120 min pre‑incision due to infusion time. Redose if procedure >3–4 h or blood loss >1500 mL; discontinue within 24 h for clean cases. Open fractures: start immediately; broaden by Gustilo 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tibiotic prophylaxis in orthopaedic surgery is used to prevent surgical site infections (SSI) by administering antimicrobial agents before microbial contamination can occur during surgery. Orthopaedic procedures frequently involve implants such as plates, screws, prostheses, or nails, which significantly increase the risk of infection because bacteria can adhere to implant surfaces and form bio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oal of prophylactic antibiotic therapy is to maintain adequate antimicrobial concentration in the tissues at the time of surgical incision and throughout the duration of the procedure. Appropriate timing, drug selection, and dosing are critical factors that determine the effectiveness of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Prophylactic antibiotics should ideally be administered within 60 minutes before surgic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Antibiotic Prophylaxis]]></a:t>
            </a:r>
            <a:br/>
            <a:br/>
            <a:br/>
            <a:r>
              <a:rPr lang="en-US" strike="noStrike" sz="1400" spc="0" u="none" cap="none">
                <a:solidFill>
                  <a:srgbClr val="1E293B">
                    <a:alpha val="100000"/>
                  </a:srgbClr>
                </a:solidFill>
                <a:latin typeface="Calibri"/>
              </a:rPr>
              <a:t><![CDATA[Orthopaedic procedures frequently involve extensive soft tissue dissection and insertion of implants. These implants act as foreign bodies and reduce the number of bacteria required to establis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en a small number of organisms can colonize implant surfaces and form biofilms, which are difficult to eradicate once established. Therefore prophylactic antibiotics play a crucial role in preventing postoperative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risk of surgical si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implant colon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s post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need for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r>
              <a:rPr lang="en-US" strike="noStrike" sz="1400" spc="0" u="none" cap="none">
                <a:solidFill>
                  <a:srgbClr val="1E293B">
                    <a:alpha val="100000"/>
                  </a:srgbClr>
                </a:solidFill>
                <a:latin typeface="Calibri"/>
              </a:rPr>
              <a:t><![CDATA[Most orthopaedic surgical infections are caused by skin flora introduced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pathog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ommon in implant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Less common but signific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illi]]></a:t>
            </a:r>
            <a:br/>
            <a:r>
              <a:rPr lang="en-US" strike="noStrike" sz="1400" spc="0" u="none" cap="none">
                <a:solidFill>
                  <a:srgbClr val="1E293B">
                    <a:alpha val="100000"/>
                  </a:srgbClr>
                </a:solidFill>
                <a:latin typeface="Calibri"/>
              </a:rPr>
              <a:t><![CDATA[Seen in trauma and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Antibiotics]]></a:t>
            </a:r>
            <a:br/>
            <a:br/>
            <a:br/>
            <a:r>
              <a:rPr lang="en-US" strike="noStrike" sz="1400" spc="0" u="none" cap="none">
                <a:solidFill>
                  <a:srgbClr val="1E293B">
                    <a:alpha val="100000"/>
                  </a:srgbClr>
                </a:solidFill>
                <a:latin typeface="Calibri"/>
              </a:rPr>
              <a:t><![CDATA[The choice of antibiotic depends on the type of surgery, patient risk factors, and local bacterial resistanc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azolin]]></a:t>
            </a:r>
            <a:br/>
            <a:r>
              <a:rPr lang="en-US" strike="noStrike" sz="1400" spc="0" u="none" cap="none">
                <a:solidFill>
                  <a:srgbClr val="1E293B">
                    <a:alpha val="100000"/>
                  </a:srgbClr>
                </a:solidFill>
                <a:latin typeface="Calibri"/>
              </a:rPr>
              <a:t><![CDATA[Most common prophylactic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uroxime]]></a:t>
            </a:r>
            <a:br/>
            <a:r>
              <a:rPr lang="en-US" strike="noStrike" sz="1400" spc="0" u="none" cap="none">
                <a:solidFill>
                  <a:srgbClr val="1E293B">
                    <a:alpha val="100000"/>
                  </a:srgbClr>
                </a:solidFill>
                <a:latin typeface="Calibri"/>
              </a:rPr>
              <a:t><![CDATA[Alternative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a:t>
            </a:r>
            <a:br/>
            <a:r>
              <a:rPr lang="en-US" strike="noStrike" sz="1400" spc="0" u="none" cap="none">
                <a:solidFill>
                  <a:srgbClr val="1E293B">
                    <a:alpha val="100000"/>
                  </a:srgbClr>
                </a:solidFill>
                <a:latin typeface="Calibri"/>
              </a:rPr>
              <a:t><![CDATA[MRSA risk or beta-lactam aller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damycin]]></a:t>
            </a:r>
            <a:br/>
            <a:r>
              <a:rPr lang="en-US" strike="noStrike" sz="1400" spc="0" u="none" cap="none">
                <a:solidFill>
                  <a:srgbClr val="1E293B">
                    <a:alpha val="100000"/>
                  </a:srgbClr>
                </a:solidFill>
                <a:latin typeface="Calibri"/>
              </a:rPr>
              <a:t><![CDATA[Alternative in penicillin aller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ntibiotic Administration]]></a:t>
            </a:r>
            <a:br/>
            <a:br/>
            <a:br/>
            <a:r>
              <a:rPr lang="en-US" strike="noStrike" sz="1400" spc="0" u="none" cap="none">
                <a:solidFill>
                  <a:srgbClr val="1E293B">
                    <a:alpha val="100000"/>
                  </a:srgbClr>
                </a:solidFill>
                <a:latin typeface="Calibri"/>
              </a:rPr>
              <a:t><![CDATA[The timing of prophylactic antibiotics is critical to ensure adequate tissue concentration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 may be given within 12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ing for prolonged surg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ntinue within 24 hours postoperative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 in Open Fractures]]></a:t>
            </a:r>
            <a:br/>
            <a:br/>
            <a:br/>
            <a:r>
              <a:rPr lang="en-US" strike="noStrike" sz="1400" spc="0" u="none" cap="none">
                <a:solidFill>
                  <a:srgbClr val="1E293B">
                    <a:alpha val="100000"/>
                  </a:srgbClr>
                </a:solidFill>
                <a:latin typeface="Calibri"/>
              </a:rPr>
              <a:t><![CDATA[Open fractures have a high risk of contamination and infection. Early administration of antibiotics significantly reduces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 Grade]]></a:t>
            </a:r>
            <a:br/>
            <a:r>
              <a:rPr lang="en-US" strike="noStrike" sz="1400" spc="0" u="none" cap="none">
                <a:solidFill>
                  <a:srgbClr val="1E293B">
                    <a:alpha val="100000"/>
                  </a:srgbClr>
                </a:solidFill>
                <a:latin typeface="Calibri"/>
              </a:rPr>
              <a:t><![CDATA[Recommended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II]]></a:t>
            </a:r>
            <a:br/>
            <a:r>
              <a:rPr lang="en-US" strike="noStrike" sz="1400" spc="0" u="none" cap="none">
                <a:solidFill>
                  <a:srgbClr val="1E293B">
                    <a:alpha val="100000"/>
                  </a:srgbClr>
                </a:solidFill>
                <a:latin typeface="Calibri"/>
              </a:rPr>
              <a:t><![CDATA[First generation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ephalosporin + aminoglycosi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m injuries]]></a:t>
            </a:r>
            <a:br/>
            <a:r>
              <a:rPr lang="en-US" strike="noStrike" sz="1400" spc="0" u="none" cap="none">
                <a:solidFill>
                  <a:srgbClr val="1E293B">
                    <a:alpha val="100000"/>
                  </a:srgbClr>
                </a:solidFill>
                <a:latin typeface="Calibri"/>
              </a:rPr>
              <a:t><![CDATA[Add penicillin for anaerob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biotic Use]]></a:t>
            </a:r>
            <a:br/>
            <a:br/>
            <a:br/>
            <a:r>
              <a:rPr lang="en-US" strike="noStrike" sz="1400" spc="0" u="none" cap="none">
                <a:solidFill>
                  <a:srgbClr val="1E293B">
                    <a:alpha val="100000"/>
                  </a:srgbClr>
                </a:solidFill>
                <a:latin typeface="Calibri"/>
              </a:rPr>
              <a:t><![CDATA[Allergic re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tridium difficil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2026-06-10T10:41:34Z</dcterms:created>
  <dcterms:modified xsi:type="dcterms:W3CDTF">2026-06-10T10:41:34Z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