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9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O/OTA 42 — Tibial Shaft + Oestern–Tscherne & Gustilo]]></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Intramedullary Nailing (IMN)]]></a:t>
            </a:r>
            <a:br/>
            <a:br/>
            <a:r>
              <a:rPr lang="en-US" strike="noStrike" sz="1400" spc="0" u="none" cap="none">
                <a:solidFill>
                  <a:srgbClr val="1E293B">
                    <a:alpha val="100000"/>
                  </a:srgbClr>
                </a:solidFill>
                <a:latin typeface="Calibri"/>
              </a:rPr>
              <a:t><![CDATA[Intramedullary nailing is the gold standard treatment for displaced tibial shaft fractures (all AO types); it provides relative stability (allows controlled micromotion at the fracture site to stimulate secondary callus formation), maintains length and alignment, and enables early weight-bearing; it is performed through a small patellar tendon splitting or parapatellar incision (medial or lateral), with the nail inserted through the tibial plateau just medial to the tibial tuberosity; proximal and distal interlocking screws prevent rotation and shortening; the nail is sized to fit the medullary canal — reaming is typically performed to improve nail fit and to stimulate osteogenesis from the marrow fat (bone morphogenetic protein release); the SPRINT trial demonstrated reamed nailing is associated with fewer reoperations than unreamed nailing for closed and Gustilo I/II open tibial shaft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hird tibial fractures: the most technically challenging location for tibial IM nailing; the proximal tibia is wider and straighter than the distal tibia; the nail tends to cause an apex anterior (procurvatum) deformity and valgus at the fracture site from the nail`s relative position; strategies to prevent this: semi-extended nailing (with the knee in less flexion), blocking (Poller) screws to redirect the nail, or unicortical plate supplementation; the peroneal nerve is at risk during proximal tibial fractures and must be assessed clinically pre- and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fractures: the initial management of open tibial fractures follows BOAST 4 principles (IV antibiotics within 1 hour, wound photograph, saline + impermeable dressing, refer Gustilo IIIB/C to MTC); definitive `fix and flap` within 72 hours for IIIB injuries; IMN is the standard fixation even for open fractures (previous concerns about infection with IM nailing in open fractures have been disproven — infection rates are similar to external fixation if meticulous debridement is perform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bined Classification in Clinical Practice]]></a:t>
            </a:r>
            <a:br/>
            <a:br/>
            <a:br/>
            <a:br/>
            <a:br/>
            <a:r>
              <a:rPr lang="en-US" strike="noStrike" sz="1400" spc="0" u="none" cap="none">
                <a:solidFill>
                  <a:srgbClr val="1E293B">
                    <a:alpha val="100000"/>
                  </a:srgbClr>
                </a:solidFill>
                <a:latin typeface="Calibri"/>
              </a:rPr>
              <a:t><![CDATA[Clinical Scenario]]></a:t>
            </a:r>
            <a:br/>
            <a:r>
              <a:rPr lang="en-US" strike="noStrike" sz="1400" spc="0" u="none" cap="none">
                <a:solidFill>
                  <a:srgbClr val="1E293B">
                    <a:alpha val="100000"/>
                  </a:srgbClr>
                </a:solidFill>
                <a:latin typeface="Calibri"/>
              </a:rPr>
              <a:t><![CDATA[Full Classification Code]]></a:t>
            </a:r>
            <a:br/>
            <a:r>
              <a:rPr lang="en-US" strike="noStrike" sz="1400" spc="0" u="none" cap="none">
                <a:solidFill>
                  <a:srgbClr val="1E293B">
                    <a:alpha val="100000"/>
                  </a:srgbClr>
                </a:solidFill>
                <a:latin typeface="Calibri"/>
              </a:rPr>
              <a:t><![CDATA[Management Impl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spiral tibial fracture with minimal swelling]]></a:t>
            </a:r>
            <a:br/>
            <a:r>
              <a:rPr lang="en-US" strike="noStrike" sz="1400" spc="0" u="none" cap="none">
                <a:solidFill>
                  <a:srgbClr val="1E293B">
                    <a:alpha val="100000"/>
                  </a:srgbClr>
                </a:solidFill>
                <a:latin typeface="Calibri"/>
              </a:rPr>
              <a:t><![CDATA[AO 42-A1 / Tscherne C0]]></a:t>
            </a:r>
            <a:br/>
            <a:r>
              <a:rPr lang="en-US" strike="noStrike" sz="1400" spc="0" u="none" cap="none">
                <a:solidFill>
                  <a:srgbClr val="1E293B">
                    <a:alpha val="100000"/>
                  </a:srgbClr>
                </a:solidFill>
                <a:latin typeface="Calibri"/>
              </a:rPr>
              <a:t><![CDATA[Early IMN (within 24 hours); no soft tissue delay required; excellent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comminuted tibial fracture with tense blisters]]></a:t>
            </a:r>
            <a:br/>
            <a:r>
              <a:rPr lang="en-US" strike="noStrike" sz="1400" spc="0" u="none" cap="none">
                <a:solidFill>
                  <a:srgbClr val="1E293B">
                    <a:alpha val="100000"/>
                  </a:srgbClr>
                </a:solidFill>
                <a:latin typeface="Calibri"/>
              </a:rPr>
              <a:t><![CDATA[AO 42-C1 / Tscherne C2]]></a:t>
            </a:r>
            <a:br/>
            <a:r>
              <a:rPr lang="en-US" strike="noStrike" sz="1400" spc="0" u="none" cap="none">
                <a:solidFill>
                  <a:srgbClr val="1E293B">
                    <a:alpha val="100000"/>
                  </a:srgbClr>
                </a:solidFill>
                <a:latin typeface="Calibri"/>
              </a:rPr>
              <a:t><![CDATA[Spanning ExFix acutely; delay IMN 7–14 days until blisters de-roof; aspire clear blisters, leave blood blister roofs intac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8 cm wound, bone exposed, contaminated]]></a:t>
            </a:r>
            <a:br/>
            <a:r>
              <a:rPr lang="en-US" strike="noStrike" sz="1400" spc="0" u="none" cap="none">
                <a:solidFill>
                  <a:srgbClr val="1E293B">
                    <a:alpha val="100000"/>
                  </a:srgbClr>
                </a:solidFill>
                <a:latin typeface="Calibri"/>
              </a:rPr>
              <a:t><![CDATA[AO 42-B2 / Gustilo IIIB]]></a:t>
            </a:r>
            <a:br/>
            <a:r>
              <a:rPr lang="en-US" strike="noStrike" sz="1400" spc="0" u="none" cap="none">
                <a:solidFill>
                  <a:srgbClr val="1E293B">
                    <a:alpha val="100000"/>
                  </a:srgbClr>
                </a:solidFill>
                <a:latin typeface="Calibri"/>
              </a:rPr>
              <a:t><![CDATA[Refer to MTC; IV antibiotics (co-amoxiclav + gentamicin) within 1 hour; `fix and flap` within 72 hours (IMN + free flap or local flap cover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tibial fracture + absent dorsalis pedis + cold foot]]></a:t>
            </a:r>
            <a:br/>
            <a:r>
              <a:rPr lang="en-US" strike="noStrike" sz="1400" spc="0" u="none" cap="none">
                <a:solidFill>
                  <a:srgbClr val="1E293B">
                    <a:alpha val="100000"/>
                  </a:srgbClr>
                </a:solidFill>
                <a:latin typeface="Calibri"/>
              </a:rPr>
              <a:t><![CDATA[AO 42-C2 / Gustilo IIIC]]></a:t>
            </a:r>
            <a:br/>
            <a:r>
              <a:rPr lang="en-US" strike="noStrike" sz="1400" spc="0" u="none" cap="none">
                <a:solidFill>
                  <a:srgbClr val="1E293B">
                    <a:alpha val="100000"/>
                  </a:srgbClr>
                </a:solidFill>
                <a:latin typeface="Calibri"/>
              </a:rPr>
              <a:t><![CDATA[EMERGENCY; ortho + vascular; ExFix stabilisation first → temporary intraluminal shunt → vascular repair → fasciotomy → definitive fixation; limb viability assessment (MESS sco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ibial Shaft Fractures]]></a:t>
            </a:r>
            <a:br/>
            <a:br/>
            <a:r>
              <a:rPr lang="en-US" strike="noStrike" sz="1400" spc="0" u="none" cap="none">
                <a:solidFill>
                  <a:srgbClr val="1E293B">
                    <a:alpha val="100000"/>
                  </a:srgbClr>
                </a:solidFill>
                <a:latin typeface="Calibri"/>
              </a:rPr>
              <a:t><![CDATA[Non-union: the most important late complication; tibial shaft fractures have the highest non-union rate of any long bone (approximately 2–10% overall; up to 20–25% for Gustilo IIIB open fractures); risk factors: smoking (most important modifiable factor — doubles non-union rate), open fractures (particularly IIIB/C), comminution (AO C type), infection, inadequate fixation, diabetes, peripheral vascular disease; management of tibial non-union: (1) exchange nailing (reaming + larger diameter nail) for mechanically stable hypertrophic non-unions — stimulates biological healing through the bone marrow contents without opening the fracture site; (2) Ilizarov/hexapod frame for infected non-unions, bone defects, or failed nail; (3) plating + bone grafting for atrophic non-un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requires 4-compartment fasciotomy; all four leg compartments must be released (anterior, lateral, superficial posterior, deep posterior); two-incision approach (anterolateral + posteromedial); fasciotomy wounds are managed with negative pressure wound therapy (VAC) and skin-grafted at 5–7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knee pain: the most common subjective complaint after tibial IM nailing; attributed to damage to the infrapatellar fat pad, the retropatellar fat pad, the patellar tendon, or the anterior cortex at the nail insertion site; semi-extended suprapatellar nailing may reduce infrapatellar knee pain by avoiding the patellar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urt-Brown CM et al. The epidemiology of tibial shaft fractures. J Bone Joint Surg Br. 1995.]]></a:t>
            </a:r>
            <a:br/>
            <a:r>
              <a:rPr lang="en-US" strike="noStrike" sz="1200" spc="0" u="none" cap="none">
                <a:solidFill>
                  <a:srgbClr val="1E293B">
                    <a:alpha val="100000"/>
                  </a:srgbClr>
                </a:solidFill>
                <a:latin typeface="Calibri"/>
              </a:rPr>
              <a:t><![CDATA[SPRINT Investigators. Randomized trial of reamed and unreamed intramedullary nailing of tibial shaft fractures. J Bone Joint Surg Am. 2008.]]></a:t>
            </a:r>
            <a:br/>
            <a:r>
              <a:rPr lang="en-US" strike="noStrike" sz="1200" spc="0" u="none" cap="none">
                <a:solidFill>
                  <a:srgbClr val="1E293B">
                    <a:alpha val="100000"/>
                  </a:srgbClr>
                </a:solidFill>
                <a:latin typeface="Calibri"/>
              </a:rPr>
              <a:t><![CDATA[Bhandari M et al. Operative management of lower extremity fractures in patients with head injuries. Clin Orthop Relat Res. 2003.]]></a:t>
            </a:r>
            <a:br/>
            <a:r>
              <a:rPr lang="en-US" strike="noStrike" sz="1200" spc="0" u="none" cap="none">
                <a:solidFill>
                  <a:srgbClr val="1E293B">
                    <a:alpha val="100000"/>
                  </a:srgbClr>
                </a:solidFill>
                <a:latin typeface="Calibri"/>
              </a:rPr>
              <a:t><![CDATA[McFerran MA et al. Complications encountered in the treatment of pilon fractures. J Orthop Trauma. 1992.]]></a:t>
            </a:r>
            <a:br/>
            <a:r>
              <a:rPr lang="en-US" strike="noStrike" sz="1200" spc="0" u="none" cap="none">
                <a:solidFill>
                  <a:srgbClr val="1E293B">
                    <a:alpha val="100000"/>
                  </a:srgbClr>
                </a:solidFill>
                <a:latin typeface="Calibri"/>
              </a:rPr>
              <a:t><![CDATA[Wiss DA et al. Refractory tibial shaft fractures. Orthop Clin North Am. 1994.]]></a:t>
            </a:r>
            <a:br/>
            <a:r>
              <a:rPr lang="en-US" strike="noStrike" sz="1200" spc="0" u="none" cap="none">
                <a:solidFill>
                  <a:srgbClr val="1E293B">
                    <a:alpha val="100000"/>
                  </a:srgbClr>
                </a:solidFill>
                <a:latin typeface="Calibri"/>
              </a:rPr>
              <a:t><![CDATA[British Orthopaedic Association. BOAST 4 — Open Lower Limb Fractures. 200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ibial Shaft Fractures; AO 42 Classification; C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42-A simple, 42-B wedge, 42-C complex/segmental. Closed soft tissues graded by Oestern–Tscherne; open injuries by Gustilo (I–IIIC). Guides fixation strategy and antibiotics/coverage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O/OTA 42 — Tibial Shaft + Oestern–Tscherne & Gustilo]]></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ibial Shaft Fractures]]></a:t>
            </a:r>
            <a:br/>
            <a:br/>
            <a:r>
              <a:rPr lang="en-US" strike="noStrike" sz="1400" spc="0" u="none" cap="none">
                <a:solidFill>
                  <a:srgbClr val="1E293B">
                    <a:alpha val="100000"/>
                  </a:srgbClr>
                </a:solidFill>
                <a:latin typeface="Calibri"/>
              </a:rPr>
              <a:t><![CDATA[Tibial shaft fractures are the most common long bone fractures requiring hospital admission, with an annual incidence of approximately 17 per 100,000 population. The tibia is particularly vulnerable to open injury because of its subcutaneous anteromedial surface — it has the thinnest soft tissue coverage of any long bone, making it the most common site for open fractures. Tibial shaft fractures present a wide spectrum — from undisplaced stress fractures in athletes to high-energy open fractures with severe soft tissue destruction in polytrauma patients. Comprehensive classification requires addressing three distinct dimensions: (1) the bony fracture morphology (AO/OTA 42 classification); (2) the soft tissue injury in open fractures (Gustilo-Anderson classification); and (3) the soft tissue injury in closed fractures (Tscherne-Oestern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adults (high-energy road traffic accidents, sports) and elderly (low-energy falls in osteoporotic bone); the tibia is the most common site for open long bone fractures; the most common fracture pattern at the tibia is the distal third spiral fracture (from torsional loading); proximal third fractures are more commonly associated with neurovascular injuries (anterior tibial artery at risk, peroneal ner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 the tibial shaft fracture carries the highest risk of acute compartment syndrome of any fracture (up to 2–10% of closed tibial fractures); the leg has four compartments (anterior, lateral, superficial posterior, deep posterior); acute compartment syndrome is most common in the anterior and deep posterior compartments; the anterior compartment contains the anterior tibial artery and deep peroneal nerve (foot drop if unrelieved); the threshold for fasciotomy is clinical (the 3 Ps + pain with passive stretch) or measured compartment pressure >30 mmHg or within 30 mmHg of diastolic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2 Classification — Tibial Shaft]]></a:t>
            </a:r>
            <a:br/>
            <a:br/>
            <a:r>
              <a:rPr lang="en-US" strike="noStrike" sz="1400" spc="0" u="none" cap="none">
                <a:solidFill>
                  <a:srgbClr val="1E293B">
                    <a:alpha val="100000"/>
                  </a:srgbClr>
                </a:solidFill>
                <a:latin typeface="Calibri"/>
              </a:rPr>
              <a:t><![CDATA[The AO/OTA classification uses the code 42 for tibial shaft fractures (4 = tibia/fibula; 2 = shaft/diaphysis). The classification divides fractures into three main types (A, B, C) based on fracture morphology, with three subtypes within each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Morphology]]></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A — Simple]]></a:t>
            </a:r>
            <a:br/>
            <a:r>
              <a:rPr lang="en-US" strike="noStrike" sz="1400" spc="0" u="none" cap="none">
                <a:solidFill>
                  <a:srgbClr val="1E293B">
                    <a:alpha val="100000"/>
                  </a:srgbClr>
                </a:solidFill>
                <a:latin typeface="Calibri"/>
              </a:rPr>
              <a:t><![CDATA[A single fracture line with full cortical contact between the two main fragments when reduced; no comminution; the fracture heals with cortical contact on all sides when reduced]]></a:t>
            </a:r>
            <a:br/>
            <a:r>
              <a:rPr lang="en-US" strike="noStrike" sz="1400" spc="0" u="none" cap="none">
                <a:solidFill>
                  <a:srgbClr val="1E293B">
                    <a:alpha val="100000"/>
                  </a:srgbClr>
                </a:solidFill>
                <a:latin typeface="Calibri"/>
              </a:rPr>
              <a:t><![CDATA[A1 = Spiral (torsional mechanism — the most common tibial fracture pattern; long oblique fracture line; typically low-energy); A2 = Oblique >30° (moderate energy); A3 = Transverse <30° (direct impact; high-energy bending)]]></a:t>
            </a:r>
            <a:br/>
            <a:r>
              <a:rPr lang="en-US" strike="noStrike" sz="1400" spc="0" u="none" cap="none">
                <a:solidFill>
                  <a:srgbClr val="1E293B">
                    <a:alpha val="100000"/>
                  </a:srgbClr>
                </a:solidFill>
                <a:latin typeface="Calibri"/>
              </a:rPr>
              <a:t><![CDATA[STABLE after reduction — the simple fracture pattern provides cortical contact that resists shortening; spiral fractures (A1) are inherently rotationally stable once reduced]]></a:t>
            </a:r>
            <a:br/>
            <a:r>
              <a:rPr lang="en-US" strike="noStrike" sz="1400" spc="0" u="none" cap="none">
                <a:solidFill>
                  <a:srgbClr val="1E293B">
                    <a:alpha val="100000"/>
                  </a:srgbClr>
                </a:solidFill>
                <a:latin typeface="Calibri"/>
              </a:rPr>
              <a:t><![CDATA[Simple fractures heal most reliably; IM nail is the standard treatment for displaced tibial shaft fractures including A-type; simple fractures have the best remodelling potential and lowest non-union rates; the distal third spiral fracture (A1, distal location) is the classic `boot-top fracture` from ski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B — Wedge]]></a:t>
            </a:r>
            <a:br/>
            <a:r>
              <a:rPr lang="en-US" strike="noStrike" sz="1400" spc="0" u="none" cap="none">
                <a:solidFill>
                  <a:srgbClr val="1E293B">
                    <a:alpha val="100000"/>
                  </a:srgbClr>
                </a:solidFill>
                <a:latin typeface="Calibri"/>
              </a:rPr>
              <a:t><![CDATA[A fracture with an intermediate `wedge` fragment (a third fragment) in addition to the two main proximal and distal fragments; the two main fragments have NO direct contact after reduction (the wedge fragment lies between them); the fracture heals through callus from the wedge fragment and the main fragments]]></a:t>
            </a:r>
            <a:br/>
            <a:r>
              <a:rPr lang="en-US" strike="noStrike" sz="1400" spc="0" u="none" cap="none">
                <a:solidFill>
                  <a:srgbClr val="1E293B">
                    <a:alpha val="100000"/>
                  </a:srgbClr>
                </a:solidFill>
                <a:latin typeface="Calibri"/>
              </a:rPr>
              <a:t><![CDATA[B1 = Spiral wedge (a butterfly fragment from a torsional mechanism; the butterfly fragment is spirally shaped); B2 = Bending wedge (a triangular fragment from a bending mechanism; the classic `butterfly fracture`); B3 = Fragmented wedge (the wedge itself is comminuted — multiple small wedge fragments)]]></a:t>
            </a:r>
            <a:br/>
            <a:r>
              <a:rPr lang="en-US" strike="noStrike" sz="1400" spc="0" u="none" cap="none">
                <a:solidFill>
                  <a:srgbClr val="1E293B">
                    <a:alpha val="100000"/>
                  </a:srgbClr>
                </a:solidFill>
                <a:latin typeface="Calibri"/>
              </a:rPr>
              <a:t><![CDATA[PARTIALLY STABLE — the main fragments do not have cortical contact without the wedge; the wedge provides some inherent stability if retained in position; if the wedge displaces, the main fragments may shorten; IM nail fixation interlocks the fragments]]></a:t>
            </a:r>
            <a:br/>
            <a:r>
              <a:rPr lang="en-US" strike="noStrike" sz="1400" spc="0" u="none" cap="none">
                <a:solidFill>
                  <a:srgbClr val="1E293B">
                    <a:alpha val="100000"/>
                  </a:srgbClr>
                </a:solidFill>
                <a:latin typeface="Calibri"/>
              </a:rPr>
              <a:t><![CDATA[Wedge fractures are intermediate in severity; B3 (fragmented wedge) is the most challenging B type; butterfly fractures (B2) are classic in tibial shaft trauma; the comminuted zone requires careful soft tissue handling at surgery to avoid devascularising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2 — Tibial Shaft + Oestern–Tscherne & Gustilo]]></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2-C — Complex]]></a:t>
            </a:r>
            <a:br/>
            <a:r>
              <a:rPr lang="en-US" strike="noStrike" sz="1400" spc="0" u="none" cap="none">
                <a:solidFill>
                  <a:srgbClr val="1E293B">
                    <a:alpha val="100000"/>
                  </a:srgbClr>
                </a:solidFill>
                <a:latin typeface="Calibri"/>
              </a:rPr>
              <a:t><![CDATA[A fracture with extensive comminution — MORE THAN TWO fracture lines creating multiple fragments; the two main fragments have NO cortical contact even without the intermediate fragments; these are the most severe bony fracture patterns and are associated with the highest energy mechanisms and the greatest soft tissue injury]]></a:t>
            </a:r>
            <a:br/>
            <a:r>
              <a:rPr lang="en-US" strike="noStrike" sz="1400" spc="0" u="none" cap="none">
                <a:solidFill>
                  <a:srgbClr val="1E293B">
                    <a:alpha val="100000"/>
                  </a:srgbClr>
                </a:solidFill>
                <a:latin typeface="Calibri"/>
              </a:rPr>
              <a:t><![CDATA[C1 = Spiral comminuted (multiple spiral fragments — high-energy torsional injury); C2 = Segmental (two separate fracture lines creating a `floating` segment of intact tibial diaphysis between them — the most dangerous because the isolated segment is devascularised); C3 = Irregular comminuted (the most severe — extensive comminution without a recognisable pattern — caused by crush or blast injuries)]]></a:t>
            </a:r>
            <a:br/>
            <a:r>
              <a:rPr lang="en-US" strike="noStrike" sz="1400" spc="0" u="none" cap="none">
                <a:solidFill>
                  <a:srgbClr val="1E293B">
                    <a:alpha val="100000"/>
                  </a:srgbClr>
                </a:solidFill>
                <a:latin typeface="Calibri"/>
              </a:rPr>
              <a:t><![CDATA[UNSTABLE — no cortical contact between the main fragments; IM nail with distal and proximal locking screws is essential to maintain length and alignment; C2 segmental fractures require both proximal AND distal locking]]></a:t>
            </a:r>
            <a:br/>
            <a:r>
              <a:rPr lang="en-US" strike="noStrike" sz="1400" spc="0" u="none" cap="none">
                <a:solidFill>
                  <a:srgbClr val="1E293B">
                    <a:alpha val="100000"/>
                  </a:srgbClr>
                </a:solidFill>
                <a:latin typeface="Calibri"/>
              </a:rPr>
              <a:t><![CDATA[C2 (segmental) — the isolated diaphyseal segment is at risk of AVN (its periosteal supply is disrupted by the two fracture lines); the C2 segment may fail to unite at either fracture level; C3 is associated with the most severe open fracture injuries (Gustilo IIIB/C) and the highest non-union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7">
  <a:themeElements>
    <a:clrScheme name="Theme3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2026-06-10T10:17:08Z</dcterms:created>
  <dcterms:modified xsi:type="dcterms:W3CDTF">2026-06-10T10:17:08Z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