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8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B — Tension band fail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lure of the posterior tension band under distraction/flexion; the posterior elements are disrupted (ligamentously or through bone); the anterior column may or may not be disrup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nosegmental bony chance-type injury — horizontal fracture through the posterior vertebral arch AND through the vertebral body (the `Chance fracture` — all-bony); the fracture passes through the pedicles, transverse processes, and vertebral body in a single horizontal plane; associated with lap-belt mechanism; the posterior bony elements are disrupted rather than the ligam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ligamentous disruption with or without bone injury — the supraspinous/interspinous ligaments + ligamentum flavum + facet capsules are torn (the ligamentous Chance fracture equivalent); may be associated with a compression or burst fracture anteriorly; the PLC is disrupted = significant instability; this is the most important B-type pattern for clinical management (PLC disruption = strong indication for surger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perextension injury with anterior column disruption — failure of the anterior column under tension (the anterior longitudinal ligament tears; disc disruption); associated with posterior compression injury; more common in patients with pre-existing spinal rigidity (ankylosing spondylitis, DISH); the posterior elements are compressed (as opposed to B1/B2 where they are distract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C — Translational /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disruption of all stabilising structures with translation or rotation of the spine; the most severe injury type; ALL three columns fail; the vertebra is displaced in any direction relative to the adjacent vertebr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translational or rotational displacement; fracture-dislocation; bilateral facet dislocation; complete disruption of all ligamentous and bony stabilisers; the HIGHEST severity morphological type; associated with complete spinal cord injuries; surgical stabilisation is mandatory; Type C is a single type (no further subtypes in the current AO Spine system — though the direction of displacement can be described); equivalent to the `translational/rotational` and `distraction` morphologies in the TLICS syste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logical Status Modifiers (N0–N4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ifi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IA Grade Equival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0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logically intact; no defici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IA E (normal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ient neurological deficit — has resolved; the patient had symptoms at some point but is now neurologically intact on examin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IA E (currently); history of defici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culopathy — nerve root injury; symptoms of radiculopathy (dermatomal pain, myotomal weakness, reflex chang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culopath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omplete cord injury or cauda equina syndrome — partial loss of function below the level of injury; some preservation of motor or sensory fun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IA B, C, or D (incomplete); cauda equina syndrom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spinal cord injury — no motor or sensory function below the level of inju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IA A (complet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e-Specific Modifiers (M1, M2)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1 — Indeterminate posterior ligamentous complex: this modifier is applied when the PLC integrity is uncertain (neither clearly intact nor clearly disrupted); it has significant treatment implications — an A3 or A4 fracture (burst) with M1 may be treated surgically rather than non-operatively because the indeterminate PLC status adds instability risk; M1 is equivalent to the `indeterminate` PLC category in the TLICS (score 2); the most common scenario: a burst fracture where MRI shows T2 signal through the PLC but no definitive diastasis — is it disrupted or just oedematous? M1 acknowledges this uncertain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2 — Patient-specific modifiers: any pre-existing condition that significantly affects the management of the fracture (independent of the morphology and neurological status); examples: ankylosing spondylitis (AS) — even a `low-grade` A1 fracture in a patient with AS is highly unstable (the fused rigid spine creates long lever arms; fractures in AS/DISH are all effectively high-risk and require operative stabilisation); diffuse idiopathic skeletal hyperostosis (DISH) — same implications as AS; osteoporosis (affects fixation options and implant selection); prior spinal surgery at the level; metabolic bone dise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O Spine Treatment Algorithm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Type + Modifie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ommended Treat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0, A1, A2 + N0 + no M modifie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— brace (TLSO); mobilisation; no surgical stabilisation required for most; selected A2 (severe comminution) may require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ccaro AR et al. The AO spine knowledge forum trauma classification system. Global Spine J. 201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ccaro AR et al. AO Spine thoracolumbar spine injury classification system — fracture description, neurological status, and key modifiers. Spine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inhold M et al. Operative treatment of 733 patients with acute thoracolumbar spinal fractures — comprehensive results from the second multicenter AO Spine prospective study. Eur Spine J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 F. The three column spine and its significance. Spine. 198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ccaro AR et al. TLICS. Spine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AO Spine Thoracolumbar Classification; Chance Fracture; Burst Fracture; PLC Assess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A (compression): A1 wedge, A2 split, A3 incomplete burst, A4 complete burst. Type B (tension band): B1 posterior through bone/ligament, B2 posterior + anterior, B3 anterior hyperextension. Type C (translation/rotation): multidirectional instability. Neurologic grade (N0–N4) and modifiers guide treat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Develop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O Spine Thoracolumbar Classification System was developed by the AO Spine Knowledge Forum Trauma in 2013 (Vaccaro et al.) as a comprehensive, evidence-based update to prior thoracolumbar classification systems. It was designed to provide a more granular and reproducible description of thoracolumbar injuries than the TLICS or Denis systems, while also incorporating a treatment algorithm. The AO Spine system classifies thoracolumbar injuries based on morphology alone (without incorporating neurological status or posterior ligamentous complex integrity into the morphological grade — these are added as modifiers), and is increasingly adopted as the standard classification in academic spine surgery. It is complementary to the TLICS score rather than a replace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ucture of the AO Spine Thoracolumbar Classification: the system has three components — (1) Morphological injury type (Type A, B, or C) based on the fracture pattern; (2) Neurological status modifier (N0–N4); (3) Case-specific modifiers (M1 = indeterminate posterior ligamentous complex injury; M2 = patient-specific modifiers such as osteoporosis, ankylosing spondylitis); the final classification is expressed as a combination of these three elements (e.g., A3 N1 M1 = burst fracture with nerve root injury and indeterminate PLC status); a treatment algorithm (conservative vs surgery) is derived from this combin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lationship to TLICS: the AO Spine classification is primarily a descriptive morphological system; the TLICS is a scoring system that directly outputs a treatment recommendation; both are used in clinical practice — the AO Spine classification is more comprehensive for research and academic communication; the TLICS is more practical for rapid clinical decision-making at the bedside; understanding both is expected for specialist spine exa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O Spine Morphological Types A, B, C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typ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 & Key 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A — Compres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ial compression with or without flexion; anterior and/or middle column failure; posterior elements INTACT (posterior tension band intac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0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nor fractures (spinous process, transverse process, facet fractures); no significant instability; most managed non-operative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dge compression fracture — one endplate impacted; anterior vertebral height loss; posterior wall INTACT; the posterior ligamentous complex is intact; equivalent to a `stable compression fracture`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lit or coronal cleavage fracture — a fracture through both endplates in the coronal plane, creating a `Pincer fracture` or split of the vertebral body; the posterior wall may be intact or minimally disrup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omplete burst fracture — disruption of ONE endplate (superior or inferior) with retropulsion of fragments into the spinal canal; the POSTERIOR WALL of the vertebral body is disrupted on the side of the injured endplate; the opposite endplate is inta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 Spine Thoracolumbar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burst fracture — disruption of BOTH endplates (superior AND inferior) with retropulsion into the canal; the entire posterior vertebral body wall is disrupted; this is the `classic` burst fracture; the posterior elements remain intact (distinguishing it from Type B and C patterns); A4 is the highest-severity pure compression inju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2026-06-10T10:15:32Z</dcterms:created>
  <dcterms:modified xsi:type="dcterms:W3CDTF">2026-06-10T10:15:32Z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