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4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ceps Pathology — SLAP Les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additional subtypes described by subsequent authors, including extensions into the anterior and posterior labrum and into the rotator cuff; these are less commonly encountered and involve combined lab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Biceps tendinopathy: anterior shoulder pain localised to the bicipital groove; pain reproduced with elbow flexion and forearm supination against resistance; tenderness directly over the bicipital groove (approximately 3 cm distal to the anterior acromion with the shoulder in 10° in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ergason test: elbow at 90° flexion; patient supinates the forearm against resistance; positive if pain is reproduced at the bicipital groove; tests for LHB tendon pathology in the groove; sensitivity approximately 43%, specificity 79%]]></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 elbow extended, forearm supinated; patient flexes the shoulder against resistance from 0° to 60°; positive if pain at the bicipital groove; sensitivity approximately 54%, specificity 64%; neither Yergason nor Speed is particularly sensitive — clinical diagnosis of LHB tendinopathy relies on a combination of tests and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 (for SLAP): shoulder at 90° forward flexion and 10° adduction; elbow fully extended; (1) thumb pointing DOWN (full internal rotation) — apply downward force; (2) then palm facing UP (external rotation) — repeat; positive for SLAP if pain is reproduced in position 1 but not in position 2 (the external rotation relieves the pain by lifting the biceps off the labrum); sensitivity 63–100%, specificity 73–99% (varies widely); also positive for AC joint pathology (pain at the AC joint rather than deep in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eye deformity: visible distal migration of the biceps muscle belly after LHB rupture; the muscle belly appears as a prominent rounded swelling in the distal arm ("Popeye" appearance); more common in older patients after degenerative LHB rupture; functional deficit is minimal in mos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usually normal; assess for calcification in the groove, AC joint OA, glenohume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MR arthrogram): MRI arthrogram with intra-articular gadolinium is superior to standard MRI for labral pathology; MRA sensitivity for SLAP tears approximately 82–84%, specificity 90–99%; shows the biceps anchor separation (fluid signal undermining the labrum at the superior glenoid), labral tear pattern, and associated pathology (rotator cuff, glenohumeral instability); the sublabral foramen (a normal variant anterior to the biceps anchor) must be distinguished from a true Type II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useful for LHB tendinopathy (fluid in the sheath, tendon thickening, intratendinous degeneration), LHB subluxation (dynamic assessment), and LHB rupture; limited for intra-articular SLAP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arthroscopy: the gold standard for diagnosing and classifying SLAP tears; intraoperative findings (anchor stability, labral mobility on probing) are more reliable than MRI alone for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depends on the age and functional demands of the patient, the type of SLAP lesion, and the presence of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O`Brien SJ et al. The active compression test: a new and effective test for diagnosing labral tears and acromioclavicular joint abnormality. Am J Sports Med. 1998;26(5):610–613.]]></a:t>
            </a:r>
            <a:br/>
            <a:r>
              <a:rPr lang="en-US" strike="noStrike" sz="1200" spc="0" u="none" cap="none">
                <a:solidFill>
                  <a:srgbClr val="1E293B">
                    <a:alpha val="100000"/>
                  </a:srgbClr>
                </a:solidFill>
                <a:latin typeface="Calibri"/>
              </a:rPr>
              <a:t><![CDATA[Nho SJ et al. Management of disorders of the long head of the biceps tendon. J Bone Joint Surg Am. 2010.]]></a:t>
            </a:r>
            <a:br/>
            <a:r>
              <a:rPr lang="en-US" strike="noStrike" sz="1200" spc="0" u="none" cap="none">
                <a:solidFill>
                  <a:srgbClr val="1E293B">
                    <a:alpha val="100000"/>
                  </a:srgbClr>
                </a:solidFill>
                <a:latin typeface="Calibri"/>
              </a:rPr>
              <a:t><![CDATA[Werner BC et al. The incidence of SLAP tears among professional baseball pitchers. Am J Sports Med. 2014.]]></a:t>
            </a:r>
            <a:br/>
            <a:r>
              <a:rPr lang="en-US" strike="noStrike" sz="1200" spc="0" u="none" cap="none">
                <a:solidFill>
                  <a:srgbClr val="1E293B">
                    <a:alpha val="100000"/>
                  </a:srgbClr>
                </a:solidFill>
                <a:latin typeface="Calibri"/>
              </a:rPr>
              <a:t><![CDATA[Neri BR et al. Outcomes of type II superior labral anterior posterior repairs in professional baseball pitchers. Am J Sports Med. 2011.]]></a:t>
            </a:r>
            <a:br/>
            <a:r>
              <a:rPr lang="en-US" strike="noStrike" sz="1200" spc="0" u="none" cap="none">
                <a:solidFill>
                  <a:srgbClr val="1E293B">
                    <a:alpha val="100000"/>
                  </a:srgbClr>
                </a:solidFill>
                <a:latin typeface="Calibri"/>
              </a:rPr>
              <a:t><![CDATA[Campbells Operative Orthopaedics. 14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involving biceps anchor. Mechanism: overhead throwing, fall on outstretched hand. Types I–IV (Snyder classification). Clinical: pain, clicking, instability; O’Brien’s, crank, biceps load tests. Management: conservative first; arthroscopic repair/debridement in symptomatic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ceps Pathology — SLAP Les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long head of the biceps (LHB) tendon originates from the supraglenoid tubercle and the posterosuperior labrum, traverses the glenohumeral joint intra-articularly, and exits through the bicipital groove under the transverse humeral ligament. It is subject to a spectrum of pathology — from isolated tendinitis and SLAP (Superior Labrum Anterior to Posterior) tears at its labral origin, to instability within the bicipital groove, to complete rupture. Understanding the relationship between biceps pathology, the SLAP lesion classification, and the current evidence for biceps tenodesis versus tenotomy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HB is the primary subject of controversy — its role in shoulder biomechanics remains debated; it may contribute to glenohumeral stability and acts as a weak elbow flexor and forearm supinator; many patients function well after LHB tenotomy with minimal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ipital groove anatomy: the LHB is held within the bicipital groove by the transverse humeral ligament and the roof formed by the subscapularis tendon (medially) and the supraspinatus tendon (laterally); the CHL (coracohumeral ligament) and SGHL (superior glenohumeral ligament) form the medial sling at the top of the groove; subscapularis tears allow medial subluxation of the LHB out of the groove — always examine for subscapularis pathology when LHB instability is fou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SLAP tears: SLAP lesions account for approximately 4–8% of all shoulder arthroscopy findings; the true prevalence is higher as many are asymptomatic; more common in overhead athletes (throwers, swimmers, racket sport p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Lesion Classification (Snyd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Degenerative fraying of the superior labrum; the biceps anchor remains intact]]></a:t>
            </a:r>
            <a:br/>
            <a:r>
              <a:rPr lang="en-US" strike="noStrike" sz="1400" spc="0" u="none" cap="none">
                <a:solidFill>
                  <a:srgbClr val="1E293B">
                    <a:alpha val="100000"/>
                  </a:srgbClr>
                </a:solidFill>
                <a:latin typeface="Calibri"/>
              </a:rPr>
              <a:t><![CDATA[Debridement of frayed tissue; the stable anchor does not require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st common)]]></a:t>
            </a:r>
            <a:br/>
            <a:r>
              <a:rPr lang="en-US" strike="noStrike" sz="1400" spc="0" u="none" cap="none">
                <a:solidFill>
                  <a:srgbClr val="1E293B">
                    <a:alpha val="100000"/>
                  </a:srgbClr>
                </a:solidFill>
                <a:latin typeface="Calibri"/>
              </a:rPr>
              <a:t><![CDATA[Detachment of the superior labrum and biceps anchor from the supraglenoid tubercle — the labrum-biceps complex is unstable; the most common and most clinically significant SLAP type; three subtypes (IIA anterior, IIB posterior, IIC combined)]]></a:t>
            </a:r>
            <a:br/>
            <a:r>
              <a:rPr lang="en-US" strike="noStrike" sz="1400" spc="0" u="none" cap="none">
                <a:solidFill>
                  <a:srgbClr val="1E293B">
                    <a:alpha val="100000"/>
                  </a:srgbClr>
                </a:solidFill>
                <a:latin typeface="Calibri"/>
              </a:rPr>
              <a:t><![CDATA[Repair with suture anchors in young overhead athletes; biceps tenodesis or tenotomy in older patients or those with significant biceps tendin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ucket-handle tear of the superior labrum with the biceps anchor intact; the labral fragment displaces into the joint]]></a:t>
            </a:r>
            <a:br/>
            <a:r>
              <a:rPr lang="en-US" strike="noStrike" sz="1400" spc="0" u="none" cap="none">
                <a:solidFill>
                  <a:srgbClr val="1E293B">
                    <a:alpha val="100000"/>
                  </a:srgbClr>
                </a:solidFill>
                <a:latin typeface="Calibri"/>
              </a:rPr>
              <a:t><![CDATA[Resection of the unstable bucket-handle fragment; biceps anchor stable — no anchor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Bucket-handle tear of the superior labrum with extension into the biceps tendon; the biceps tendon itself is split]]></a:t>
            </a:r>
            <a:br/>
            <a:r>
              <a:rPr lang="en-US" strike="noStrike" sz="1400" spc="0" u="none" cap="none">
                <a:solidFill>
                  <a:srgbClr val="1E293B">
                    <a:alpha val="100000"/>
                  </a:srgbClr>
                </a:solidFill>
                <a:latin typeface="Calibri"/>
              </a:rPr>
              <a:t><![CDATA[Depends on extent of biceps involvement: resection of small fragments; tenodesis or tenotomy if >30% of tendon is involved; repair if young athlete with healthy remaining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2026-05-26T20:42:45Z</dcterms:created>
  <dcterms:modified xsi:type="dcterms:W3CDTF">2026-05-26T20:42:45Z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