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omaterial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a:t>
            </a:r>
            <a:br/>
            <a:br/>
            <a:br/>
            <a:r>
              <a:rPr lang="en-US" strike="noStrike" sz="1400" spc="0" u="none" cap="none">
                <a:solidFill>
                  <a:srgbClr val="1E293B">
                    <a:alpha val="100000"/>
                  </a:srgbClr>
                </a:solidFill>
                <a:latin typeface="Calibri"/>
              </a:rPr>
              <a:t><![CDATA[Stress shielding occurs when a rigid implant carries most of the mechanical load, resulting in reduced stress on the surrounding bone. According to Wolff law, reduced mechanical stress leads to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with rigid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ads to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cause implant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 biomaterials are met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has excellent biocompati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promotes osteointeg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MMA is used as bone 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 leads to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Park JB. Biomaterials: Principles and Applications.]]></a:t>
            </a:r>
            <a:br/>
            <a:r>
              <a:rPr lang="en-US" strike="noStrike" sz="1200" spc="0" u="none" cap="none">
                <a:solidFill>
                  <a:srgbClr val="1E293B">
                    <a:alpha val="100000"/>
                  </a:srgbClr>
                </a:solidFill>
                <a:latin typeface="Calibri"/>
              </a:rPr>
              <a:t><![CDATA[3. Hench LL. Biomaterials Science: An Introduction to Materials in Medicine.]]></a:t>
            </a:r>
            <a:br/>
            <a:r>
              <a:rPr lang="en-US" strike="noStrike" sz="1200" spc="0" u="none" cap="none">
                <a:solidFill>
                  <a:srgbClr val="1E293B">
                    <a:alpha val="100000"/>
                  </a:srgbClr>
                </a:solidFill>
                <a:latin typeface="Calibri"/>
              </a:rPr>
              <a:t><![CDATA[4. Rockwood CA. Rockwood and Greens Fractures in Adults. 9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omaterial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tals: stainless steel (316L), cobalt‑chrome, titanium alloys; differences in modulus, corrosion resistance, MRI artifacts. Polymers: UHMWPE (arthroplasty bearings), PMMA (bone cement), PEEK (spacers). Ceramics: alumina/zirconia (bearings), hydroxyapatite/tricalcium phosphate (coatings, bone graft substitutes). Surface engineering: porous coatings, grit‑blast, plasma spray HA for osseointegration. Failure modes: wear (PE oxidation), corrosion (fretting, crevice, galvanic), fatigue fracture, osteo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iomaterials are materials used to replace, augment, or support biological structures of the musculoskeletal system. In orthopaedics, biomaterials are used in implants, prostheses, fixation devices, bone substitutes and joint replac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 ideal orthopaedic biomaterial must possess appropriate mechanical strength, corrosion resistance, biocompatibility and long-term durability. Because orthopaedic implants often bear significant mechanical loads, the material properties must match the mechanical demands of the skeleton while also remaining biologically compatible with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most commonly used orthopaedic biomaterials are metals, ceramics, polymers and compo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iomaterials]]></a:t>
            </a:r>
            <a:br/>
            <a:br/>
            <a:br/>
            <a:r>
              <a:rPr lang="en-US" strike="noStrike" sz="1400" spc="0" u="none" cap="none">
                <a:solidFill>
                  <a:srgbClr val="1E293B">
                    <a:alpha val="100000"/>
                  </a:srgbClr>
                </a:solidFill>
                <a:latin typeface="Calibri"/>
              </a:rPr>
              <a:t><![CDATA[Orthopaedic biomaterials are commonly classified based on their chemical composition and mechanical proper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Common U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s]]></a:t>
            </a:r>
            <a:br/>
            <a:r>
              <a:rPr lang="en-US" strike="noStrike" sz="1400" spc="0" u="none" cap="none">
                <a:solidFill>
                  <a:srgbClr val="1E293B">
                    <a:alpha val="100000"/>
                  </a:srgbClr>
                </a:solidFill>
                <a:latin typeface="Calibri"/>
              </a:rPr>
              <a:t><![CDATA[Stainless steel, titanium alloys, cobalt-chrome]]></a:t>
            </a:r>
            <a:br/>
            <a:r>
              <a:rPr lang="en-US" strike="noStrike" sz="1400" spc="0" u="none" cap="none">
                <a:solidFill>
                  <a:srgbClr val="1E293B">
                    <a:alpha val="100000"/>
                  </a:srgbClr>
                </a:solidFill>
                <a:latin typeface="Calibri"/>
              </a:rPr>
              <a:t><![CDATA[Plates, screws,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s]]></a:t>
            </a:r>
            <a:br/>
            <a:r>
              <a:rPr lang="en-US" strike="noStrike" sz="1400" spc="0" u="none" cap="none">
                <a:solidFill>
                  <a:srgbClr val="1E293B">
                    <a:alpha val="100000"/>
                  </a:srgbClr>
                </a:solidFill>
                <a:latin typeface="Calibri"/>
              </a:rPr>
              <a:t><![CDATA[Hydroxyapatite, alumina]]></a:t>
            </a:r>
            <a:br/>
            <a:r>
              <a:rPr lang="en-US" strike="noStrike" sz="1400" spc="0" u="none" cap="none">
                <a:solidFill>
                  <a:srgbClr val="1E293B">
                    <a:alpha val="100000"/>
                  </a:srgbClr>
                </a:solidFill>
                <a:latin typeface="Calibri"/>
              </a:rPr>
              <a:t><![CDATA[Bone substitutes, joint bea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mers]]></a:t>
            </a:r>
            <a:br/>
            <a:r>
              <a:rPr lang="en-US" strike="noStrike" sz="1400" spc="0" u="none" cap="none">
                <a:solidFill>
                  <a:srgbClr val="1E293B">
                    <a:alpha val="100000"/>
                  </a:srgbClr>
                </a:solidFill>
                <a:latin typeface="Calibri"/>
              </a:rPr>
              <a:t><![CDATA[Polyethylene, PMMA]]></a:t>
            </a:r>
            <a:br/>
            <a:r>
              <a:rPr lang="en-US" strike="noStrike" sz="1400" spc="0" u="none" cap="none">
                <a:solidFill>
                  <a:srgbClr val="1E293B">
                    <a:alpha val="100000"/>
                  </a:srgbClr>
                </a:solidFill>
                <a:latin typeface="Calibri"/>
              </a:rPr>
              <a:t><![CDATA[Joint prostheses, bone 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sites]]></a:t>
            </a:r>
            <a:br/>
            <a:r>
              <a:rPr lang="en-US" strike="noStrike" sz="1400" spc="0" u="none" cap="none">
                <a:solidFill>
                  <a:srgbClr val="1E293B">
                    <a:alpha val="100000"/>
                  </a:srgbClr>
                </a:solidFill>
                <a:latin typeface="Calibri"/>
              </a:rPr>
              <a:t><![CDATA[Carbon fiber reinforced materials]]></a:t>
            </a:r>
            <a:br/>
            <a:r>
              <a:rPr lang="en-US" strike="noStrike" sz="1400" spc="0" u="none" cap="none">
                <a:solidFill>
                  <a:srgbClr val="1E293B">
                    <a:alpha val="100000"/>
                  </a:srgbClr>
                </a:solidFill>
                <a:latin typeface="Calibri"/>
              </a:rPr>
              <a:t><![CDATA[Advanced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lic Biomaterials]]></a:t>
            </a:r>
            <a:br/>
            <a:br/>
            <a:br/>
            <a:r>
              <a:rPr lang="en-US" strike="noStrike" sz="1400" spc="0" u="none" cap="none">
                <a:solidFill>
                  <a:srgbClr val="1E293B">
                    <a:alpha val="100000"/>
                  </a:srgbClr>
                </a:solidFill>
                <a:latin typeface="Calibri"/>
              </a:rPr>
              <a:t><![CDATA[Metals are the most commonly used biomaterials in orthopaedic surgery because of their high mechanical strength and durability. They are widely used in fracture fixation devices such as plates, screws and intramedullary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Metallic Materi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Ap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inless Steel]]></a:t>
            </a:r>
            <a:br/>
            <a:r>
              <a:rPr lang="en-US" strike="noStrike" sz="1400" spc="0" u="none" cap="none">
                <a:solidFill>
                  <a:srgbClr val="1E293B">
                    <a:alpha val="100000"/>
                  </a:srgbClr>
                </a:solidFill>
                <a:latin typeface="Calibri"/>
              </a:rPr>
              <a:t><![CDATA[Strong, inexpensive]]></a:t>
            </a:r>
            <a:br/>
            <a:r>
              <a:rPr lang="en-US" strike="noStrike" sz="1400" spc="0" u="none" cap="none">
                <a:solidFill>
                  <a:srgbClr val="1E293B">
                    <a:alpha val="100000"/>
                  </a:srgbClr>
                </a:solidFill>
                <a:latin typeface="Calibri"/>
              </a:rPr>
              <a:t><![CDATA[Plates,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Alloy]]></a:t>
            </a:r>
            <a:br/>
            <a:r>
              <a:rPr lang="en-US" strike="noStrike" sz="1400" spc="0" u="none" cap="none">
                <a:solidFill>
                  <a:srgbClr val="1E293B">
                    <a:alpha val="100000"/>
                  </a:srgbClr>
                </a:solidFill>
                <a:latin typeface="Calibri"/>
              </a:rPr>
              <a:t><![CDATA[Biocompatible, corrosion resistant]]></a:t>
            </a:r>
            <a:br/>
            <a:r>
              <a:rPr lang="en-US" strike="noStrike" sz="1400" spc="0" u="none" cap="none">
                <a:solidFill>
                  <a:srgbClr val="1E293B">
                    <a:alpha val="100000"/>
                  </a:srgbClr>
                </a:solidFill>
                <a:latin typeface="Calibri"/>
              </a:rPr>
              <a:t><![CDATA[Joint 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alt Chrome]]></a:t>
            </a:r>
            <a:br/>
            <a:r>
              <a:rPr lang="en-US" strike="noStrike" sz="1400" spc="0" u="none" cap="none">
                <a:solidFill>
                  <a:srgbClr val="1E293B">
                    <a:alpha val="100000"/>
                  </a:srgbClr>
                </a:solidFill>
                <a:latin typeface="Calibri"/>
              </a:rPr>
              <a:t><![CDATA[High wear resistance]]></a:t>
            </a:r>
            <a:br/>
            <a:r>
              <a:rPr lang="en-US" strike="noStrike" sz="1400" spc="0" u="none" cap="none">
                <a:solidFill>
                  <a:srgbClr val="1E293B">
                    <a:alpha val="100000"/>
                  </a:srgbClr>
                </a:solidFill>
                <a:latin typeface="Calibri"/>
              </a:rPr>
              <a:t><![CDATA[Joint replacement compon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Titanium implants produce less MRI artifact compared to stainless ste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Biomaterials]]></a:t>
            </a:r>
            <a:br/>
            <a:br/>
            <a:br/>
            <a:r>
              <a:rPr lang="en-US" strike="noStrike" sz="1400" spc="0" u="none" cap="none">
                <a:solidFill>
                  <a:srgbClr val="1E293B">
                    <a:alpha val="100000"/>
                  </a:srgbClr>
                </a:solidFill>
                <a:latin typeface="Calibri"/>
              </a:rPr>
              <a:t><![CDATA[Ceramics are brittle materials but have excellent biocompatibility and wear resistance. They are often used in joint replacement bearings and bone graft substitu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umi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irco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closely resembles the mineral component of bone and promotes osteointe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meric Biomaterials]]></a:t>
            </a:r>
            <a:br/>
            <a:br/>
            <a:br/>
            <a:r>
              <a:rPr lang="en-US" strike="noStrike" sz="1400" spc="0" u="none" cap="none">
                <a:solidFill>
                  <a:srgbClr val="1E293B">
                    <a:alpha val="100000"/>
                  </a:srgbClr>
                </a:solidFill>
                <a:latin typeface="Calibri"/>
              </a:rPr>
              <a:t><![CDATA[Polymers are lightweight materials commonly used in joint replacement and bone 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mer]]></a:t>
            </a:r>
            <a:br/>
            <a:r>
              <a:rPr lang="en-US" strike="noStrike" sz="1400" spc="0" u="none" cap="none">
                <a:solidFill>
                  <a:srgbClr val="1E293B">
                    <a:alpha val="100000"/>
                  </a:srgbClr>
                </a:solidFill>
                <a:latin typeface="Calibri"/>
              </a:rPr>
              <a:t><![CDAT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high molecular weight polyethylene]]></a:t>
            </a:r>
            <a:br/>
            <a:r>
              <a:rPr lang="en-US" strike="noStrike" sz="1400" spc="0" u="none" cap="none">
                <a:solidFill>
                  <a:srgbClr val="1E293B">
                    <a:alpha val="100000"/>
                  </a:srgbClr>
                </a:solidFill>
                <a:latin typeface="Calibri"/>
              </a:rPr>
              <a:t><![CDATA[Joint prosthesis bea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MMA]]></a:t>
            </a:r>
            <a:br/>
            <a:r>
              <a:rPr lang="en-US" strike="noStrike" sz="1400" spc="0" u="none" cap="none">
                <a:solidFill>
                  <a:srgbClr val="1E293B">
                    <a:alpha val="100000"/>
                  </a:srgbClr>
                </a:solidFill>
                <a:latin typeface="Calibri"/>
              </a:rPr>
              <a:t><![CDATA[Bone 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ompatibility]]></a:t>
            </a:r>
            <a:br/>
            <a:br/>
            <a:br/>
            <a:r>
              <a:rPr lang="en-US" strike="noStrike" sz="1400" spc="0" u="none" cap="none">
                <a:solidFill>
                  <a:srgbClr val="1E293B">
                    <a:alpha val="100000"/>
                  </a:srgbClr>
                </a:solidFill>
                <a:latin typeface="Calibri"/>
              </a:rPr>
              <a:t><![CDATA[Biocompatibility refers to the ability of a biomaterial to perform its intended function without producing harmful effects on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tox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carcinogen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allergic re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osion of Implants]]></a:t>
            </a:r>
            <a:br/>
            <a:br/>
            <a:br/>
            <a:r>
              <a:rPr lang="en-US" strike="noStrike" sz="1400" spc="0" u="none" cap="none">
                <a:solidFill>
                  <a:srgbClr val="1E293B">
                    <a:alpha val="100000"/>
                  </a:srgbClr>
                </a:solidFill>
                <a:latin typeface="Calibri"/>
              </a:rPr>
              <a:t><![CDATA[Corrosion refers to the degradation of metallic implants due to chemical reactions within the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vanic corrosion]]></a:t>
            </a:r>
            <a:br/>
            <a:r>
              <a:rPr lang="en-US" strike="noStrike" sz="1400" spc="0" u="none" cap="none">
                <a:solidFill>
                  <a:srgbClr val="1E293B">
                    <a:alpha val="100000"/>
                  </a:srgbClr>
                </a:solidFill>
                <a:latin typeface="Calibri"/>
              </a:rPr>
              <a:t><![CDATA[Occurs between different met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vice corrosion]]></a:t>
            </a:r>
            <a:br/>
            <a:r>
              <a:rPr lang="en-US" strike="noStrike" sz="1400" spc="0" u="none" cap="none">
                <a:solidFill>
                  <a:srgbClr val="1E293B">
                    <a:alpha val="100000"/>
                  </a:srgbClr>
                </a:solidFill>
                <a:latin typeface="Calibri"/>
              </a:rPr>
              <a:t><![CDATA[Occurs in small spa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tting corrosion]]></a:t>
            </a:r>
            <a:br/>
            <a:r>
              <a:rPr lang="en-US" strike="noStrike" sz="1400" spc="0" u="none" cap="none">
                <a:solidFill>
                  <a:srgbClr val="1E293B">
                    <a:alpha val="100000"/>
                  </a:srgbClr>
                </a:solidFill>
                <a:latin typeface="Calibri"/>
              </a:rPr>
              <a:t><![CDATA[Localized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2026-05-27T01:31:14Z</dcterms:created>
  <dcterms:modified xsi:type="dcterms:W3CDTF">2026-05-27T01:31:14Z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