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574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Turnover Marker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s of Bone Resorption]]></a:t>
            </a:r>
            <a:br/>
            <a:br/>
            <a:br/>
            <a:br/>
            <a:br/>
            <a:r>
              <a:rPr lang="en-US" strike="noStrike" sz="1400" spc="0" u="none" cap="none">
                <a:solidFill>
                  <a:srgbClr val="1E293B">
                    <a:alpha val="100000"/>
                  </a:srgbClr>
                </a:solidFill>
                <a:latin typeface="Calibri"/>
              </a:rPr>
              <a:t><![CDATA[Bone resorption markers are produced when osteoclasts degrade bone matrix. These markers represent breakdown products of type I collagen, which is the primary component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a:t>
            </a:r>
            <a:br/>
            <a:r>
              <a:rPr lang="en-US" strike="noStrike" sz="1400" spc="0" u="none" cap="none">
                <a:solidFill>
                  <a:srgbClr val="1E293B">
                    <a:alpha val="100000"/>
                  </a:srgbClr>
                </a:solidFill>
                <a:latin typeface="Calibri"/>
              </a:rPr>
              <a:t><![CDATA[Origin]]></a:t>
            </a:r>
            <a:br/>
            <a:r>
              <a:rPr lang="en-US" strike="noStrike" sz="1400" spc="0" u="none" cap="none">
                <a:solidFill>
                  <a:srgbClr val="1E293B">
                    <a:alpha val="100000"/>
                  </a:srgbClr>
                </a:solidFill>
                <a:latin typeface="Calibri"/>
              </a:rPr>
              <a:t><![CDATA[Clinical 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 terminal telopeptide]]></a:t>
            </a:r>
            <a:br/>
            <a:r>
              <a:rPr lang="en-US" strike="noStrike" sz="1400" spc="0" u="none" cap="none">
                <a:solidFill>
                  <a:srgbClr val="1E293B">
                    <a:alpha val="100000"/>
                  </a:srgbClr>
                </a:solidFill>
                <a:latin typeface="Calibri"/>
              </a:rPr>
              <a:t><![CDATA[Collagen breakdown product]]></a:t>
            </a:r>
            <a:br/>
            <a:r>
              <a:rPr lang="en-US" strike="noStrike" sz="1400" spc="0" u="none" cap="none">
                <a:solidFill>
                  <a:srgbClr val="1E293B">
                    <a:alpha val="100000"/>
                  </a:srgbClr>
                </a:solidFill>
                <a:latin typeface="Calibri"/>
              </a:rPr>
              <a:t><![CDATA[Reflects osteoclastic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 terminal telopeptide]]></a:t>
            </a:r>
            <a:br/>
            <a:r>
              <a:rPr lang="en-US" strike="noStrike" sz="1400" spc="0" u="none" cap="none">
                <a:solidFill>
                  <a:srgbClr val="1E293B">
                    <a:alpha val="100000"/>
                  </a:srgbClr>
                </a:solidFill>
                <a:latin typeface="Calibri"/>
              </a:rPr>
              <a:t><![CDATA[Collagen degradation]]></a:t>
            </a:r>
            <a:br/>
            <a:r>
              <a:rPr lang="en-US" strike="noStrike" sz="1400" spc="0" u="none" cap="none">
                <a:solidFill>
                  <a:srgbClr val="1E293B">
                    <a:alpha val="100000"/>
                  </a:srgbClr>
                </a:solidFill>
                <a:latin typeface="Calibri"/>
              </a:rPr>
              <a:t><![CDATA[Urinary marker of bone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yridinoline]]></a:t>
            </a:r>
            <a:br/>
            <a:r>
              <a:rPr lang="en-US" strike="noStrike" sz="1400" spc="0" u="none" cap="none">
                <a:solidFill>
                  <a:srgbClr val="1E293B">
                    <a:alpha val="100000"/>
                  </a:srgbClr>
                </a:solidFill>
                <a:latin typeface="Calibri"/>
              </a:rPr>
              <a:t><![CDATA[Collagen cross link]]></a:t>
            </a:r>
            <a:br/>
            <a:r>
              <a:rPr lang="en-US" strike="noStrike" sz="1400" spc="0" u="none" cap="none">
                <a:solidFill>
                  <a:srgbClr val="1E293B">
                    <a:alpha val="100000"/>
                  </a:srgbClr>
                </a:solidFill>
                <a:latin typeface="Calibri"/>
              </a:rPr>
              <a:t><![CDATA[Released during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oxypyridinoline]]></a:t>
            </a:r>
            <a:br/>
            <a:r>
              <a:rPr lang="en-US" strike="noStrike" sz="1400" spc="0" u="none" cap="none">
                <a:solidFill>
                  <a:srgbClr val="1E293B">
                    <a:alpha val="100000"/>
                  </a:srgbClr>
                </a:solidFill>
                <a:latin typeface="Calibri"/>
              </a:rPr>
              <a:t><![CDATA[Bone collagen]]></a:t>
            </a:r>
            <a:br/>
            <a:r>
              <a:rPr lang="en-US" strike="noStrike" sz="1400" spc="0" u="none" cap="none">
                <a:solidFill>
                  <a:srgbClr val="1E293B">
                    <a:alpha val="100000"/>
                  </a:srgbClr>
                </a:solidFill>
                <a:latin typeface="Calibri"/>
              </a:rPr>
              <a:t><![CDATA[Specific indicator of bone degrad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vated levels of resorption markers are commonly seen in conditions associated with increased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s]]></a:t>
            </a:r>
            <a:br/>
            <a:br/>
            <a:br/>
            <a:br/>
            <a:br/>
            <a:r>
              <a:rPr lang="en-US" strike="noStrike" sz="1400" spc="0" u="none" cap="none">
                <a:solidFill>
                  <a:srgbClr val="1E293B">
                    <a:alpha val="100000"/>
                  </a:srgbClr>
                </a:solidFill>
                <a:latin typeface="Calibri"/>
              </a:rPr>
              <a:t><![CDATA[Bone turnover markers are useful in several clinical settings involving skeletal disord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metabolic bone dise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ing response to osteoporosis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aluation of bone metast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ing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Paget disease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steoporosis, elevated bone resorption markers indicate increased skeletal turnover and higher fractur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and Limitations]]></a:t>
            </a:r>
            <a:br/>
            <a:br/>
            <a:br/>
            <a:br/>
            <a:br/>
            <a:r>
              <a:rPr lang="en-US" strike="noStrike" sz="1400" spc="0" u="none" cap="none">
                <a:solidFill>
                  <a:srgbClr val="1E293B">
                    <a:alpha val="100000"/>
                  </a:srgbClr>
                </a:solidFill>
                <a:latin typeface="Calibri"/>
              </a:rPr>
              <a:t><![CDATA[Bone turnover markers provide dynamic information about bone metabolism that cannot be obtained from imaging studies alone. However, their interpretation requires understanding of several limit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flect real time bone metabolism]]></a:t>
            </a:r>
            <a:br/>
            <a:r>
              <a:rPr lang="en-US" strike="noStrike" sz="1400" spc="0" u="none" cap="none">
                <a:solidFill>
                  <a:srgbClr val="1E293B">
                    <a:alpha val="100000"/>
                  </a:srgbClr>
                </a:solidFill>
                <a:latin typeface="Calibri"/>
              </a:rPr>
              <a:t><![CDATA[Biological vari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ful for monitoring therapy]]></a:t>
            </a:r>
            <a:br/>
            <a:r>
              <a:rPr lang="en-US" strike="noStrike" sz="1400" spc="0" u="none" cap="none">
                <a:solidFill>
                  <a:srgbClr val="1E293B">
                    <a:alpha val="100000"/>
                  </a:srgbClr>
                </a:solidFill>
                <a:latin typeface="Calibri"/>
              </a:rPr>
              <a:t><![CDATA[Affected by diet and circadian rhyth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detection of treatment response]]></a:t>
            </a:r>
            <a:br/>
            <a:r>
              <a:rPr lang="en-US" strike="noStrike" sz="1400" spc="0" u="none" cap="none">
                <a:solidFill>
                  <a:srgbClr val="1E293B">
                    <a:alpha val="100000"/>
                  </a:srgbClr>
                </a:solidFill>
                <a:latin typeface="Calibri"/>
              </a:rPr>
              <a:t><![CDATA[Lack of standardized reference r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Influencing Bone Turnover Markers]]></a:t>
            </a:r>
            <a:br/>
            <a:br/>
            <a:br/>
            <a:br/>
            <a:br/>
            <a:r>
              <a:rPr lang="en-US" strike="noStrike" sz="1400" spc="0" u="none" cap="none">
                <a:solidFill>
                  <a:srgbClr val="1E293B">
                    <a:alpha val="100000"/>
                  </a:srgbClr>
                </a:solidFill>
                <a:latin typeface="Calibri"/>
              </a:rPr>
              <a:t><![CDATA[Several physiological and pathological factors can influence levels of bone turnover mark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and growth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nop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cal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etary calcium intak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disord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 this reason, results must always be interpreted in the context of clinical findings and other investig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Bone remodeling involves balance between osteoblast and osteoclast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classified into formation and resorption mark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and osteocalcin are markers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X and NTX are markers of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useful in monitoring osteoporosis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eibel MJ Biochemical Markers of Bone Turnover Endocrine Reviews]]></a:t>
            </a:r>
            <a:br/>
            <a:r>
              <a:rPr lang="en-US" strike="noStrike" sz="1200" spc="0" u="none" cap="none">
                <a:solidFill>
                  <a:srgbClr val="1E293B">
                    <a:alpha val="100000"/>
                  </a:srgbClr>
                </a:solidFill>
                <a:latin typeface="Calibri"/>
              </a:rPr>
              <a:t><![CDATA[Eastell R Bone Turnover Markers in Osteoporosis Lancet]]></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Bone Turnover Mark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Turnover Marker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ormation markers: bone‑specific ALP, osteocalcin, P1NP. Resorption markers: CTX (C‑telopeptide), NTX, TRAP‑5b. Uses: monitoring therapy in osteoporosis and metabolic bone disease, not for diagnosis alone. Preanalytic variability: diurnal variation (fasting morning samples), renal/hepatic function influen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Bone is a dynamic tissue that constantly undergoes remodeling through the coordinated processes of bone formation and bone resorption. This continuous process allows the skeleton to adapt to mechanical stress, repair microdamage and maintain mineral homeo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biochemical substances released into the blood or urine during bone formation or bone resorption. Measurement of these markers provides insight into the metabolic activity of bone and helps clinicians evaluate disorders affecting skeletal metabol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widely used in the diagnosis and monitoring of metabolic bone diseases such as osteoporosis, Paget disease of bone, hyperparathyroidism and osteomalacia. They also play a role in assessing response to treatment with antiresorptive or anabolic therap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these markers do not replace imaging studies such as bone mineral density measurements, they provide valuable information about the rate of bone remode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Remodeling Process]]></a:t>
            </a:r>
            <a:br/>
            <a:br/>
            <a:br/>
            <a:br/>
            <a:br/>
            <a:r>
              <a:rPr lang="en-US" strike="noStrike" sz="1400" spc="0" u="none" cap="none">
                <a:solidFill>
                  <a:srgbClr val="1E293B">
                    <a:alpha val="100000"/>
                  </a:srgbClr>
                </a:solidFill>
                <a:latin typeface="Calibri"/>
              </a:rPr>
              <a:t><![CDATA[Bone remodeling is the physiological process through which old bone tissue is replaced by new bone tissue. This process occurs throughout life and involves a balance between osteoclastic bone resorption and osteoblastic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lasts resorb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blasts synthesize new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ytes regulate remodeling through signaling pathw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loading influences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emodeling cycle consists of several phases including activation, resorption, reversal, formation and mineralization. Bone turnover markers are released during these phases and reflect the level of skeletal metabolic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Bone Turnover Markers]]></a:t>
            </a:r>
            <a:br/>
            <a:br/>
            <a:br/>
            <a:br/>
            <a:br/>
            <a:r>
              <a:rPr lang="en-US" strike="noStrike" sz="1400" spc="0" u="none" cap="none">
                <a:solidFill>
                  <a:srgbClr val="1E293B">
                    <a:alpha val="100000"/>
                  </a:srgbClr>
                </a:solidFill>
                <a:latin typeface="Calibri"/>
              </a:rPr>
              <a:t><![CDATA[Bone turnover markers are broadly divided into two categories depending on whether they represent bone formation or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Process Represen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formation markers]]></a:t>
            </a:r>
            <a:br/>
            <a:r>
              <a:rPr lang="en-US" strike="noStrike" sz="1400" spc="0" u="none" cap="none">
                <a:solidFill>
                  <a:srgbClr val="1E293B">
                    <a:alpha val="100000"/>
                  </a:srgbClr>
                </a:solidFill>
                <a:latin typeface="Calibri"/>
              </a:rPr>
              <a:t><![CDATA[Produced by osteoblasts during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resorption markers]]></a:t>
            </a:r>
            <a:br/>
            <a:r>
              <a:rPr lang="en-US" strike="noStrike" sz="1400" spc="0" u="none" cap="none">
                <a:solidFill>
                  <a:srgbClr val="1E293B">
                    <a:alpha val="100000"/>
                  </a:srgbClr>
                </a:solidFill>
                <a:latin typeface="Calibri"/>
              </a:rPr>
              <a:t><![CDATA[Released during osteoclastic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asurement of both formation and resorption markers provides a comprehensive understanding of bone meta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s of Bone Formation]]></a:t>
            </a:r>
            <a:br/>
            <a:br/>
            <a:br/>
            <a:br/>
            <a:br/>
            <a:r>
              <a:rPr lang="en-US" strike="noStrike" sz="1400" spc="0" u="none" cap="none">
                <a:solidFill>
                  <a:srgbClr val="1E293B">
                    <a:alpha val="100000"/>
                  </a:srgbClr>
                </a:solidFill>
                <a:latin typeface="Calibri"/>
              </a:rPr>
              <a:t><![CDATA[Bone formation markers are produced by osteoblasts during synthesis of bone matrix and minera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Osteoblasts]]></a:t>
            </a:r>
            <a:br/>
            <a:r>
              <a:rPr lang="en-US" strike="noStrike" sz="1400" spc="0" u="none" cap="none">
                <a:solidFill>
                  <a:srgbClr val="1E293B">
                    <a:alpha val="100000"/>
                  </a:srgbClr>
                </a:solidFill>
                <a:latin typeface="Calibri"/>
              </a:rPr>
              <a:t><![CDATA[Indicator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pecific alkaline phosphatase]]></a:t>
            </a:r>
            <a:br/>
            <a:r>
              <a:rPr lang="en-US" strike="noStrike" sz="1400" spc="0" u="none" cap="none">
                <a:solidFill>
                  <a:srgbClr val="1E293B">
                    <a:alpha val="100000"/>
                  </a:srgbClr>
                </a:solidFill>
                <a:latin typeface="Calibri"/>
              </a:rPr>
              <a:t><![CDATA[Osteoblast activity]]></a:t>
            </a:r>
            <a:br/>
            <a:r>
              <a:rPr lang="en-US" strike="noStrike" sz="1400" spc="0" u="none" cap="none">
                <a:solidFill>
                  <a:srgbClr val="1E293B">
                    <a:alpha val="100000"/>
                  </a:srgbClr>
                </a:solidFill>
                <a:latin typeface="Calibri"/>
              </a:rPr>
              <a:t><![CDATA[More specific marker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alcin]]></a:t>
            </a:r>
            <a:br/>
            <a:r>
              <a:rPr lang="en-US" strike="noStrike" sz="1400" spc="0" u="none" cap="none">
                <a:solidFill>
                  <a:srgbClr val="1E293B">
                    <a:alpha val="100000"/>
                  </a:srgbClr>
                </a:solidFill>
                <a:latin typeface="Calibri"/>
              </a:rPr>
              <a:t><![CDATA[Bone matrix protein]]></a:t>
            </a:r>
            <a:br/>
            <a:r>
              <a:rPr lang="en-US" strike="noStrike" sz="1400" spc="0" u="none" cap="none">
                <a:solidFill>
                  <a:srgbClr val="1E293B">
                    <a:alpha val="100000"/>
                  </a:srgbClr>
                </a:solidFill>
                <a:latin typeface="Calibri"/>
              </a:rPr>
              <a:t><![CDATA[Reflects osteoblastic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ollagen type 1 N terminal propeptide]]></a:t>
            </a:r>
            <a:br/>
            <a:r>
              <a:rPr lang="en-US" strike="noStrike" sz="1400" spc="0" u="none" cap="none">
                <a:solidFill>
                  <a:srgbClr val="1E293B">
                    <a:alpha val="100000"/>
                  </a:srgbClr>
                </a:solidFill>
                <a:latin typeface="Calibri"/>
              </a:rPr>
              <a:t><![CDATA[Collagen synthesis]]></a:t>
            </a:r>
            <a:br/>
            <a:r>
              <a:rPr lang="en-US" strike="noStrike" sz="1400" spc="0" u="none" cap="none">
                <a:solidFill>
                  <a:srgbClr val="1E293B">
                    <a:alpha val="100000"/>
                  </a:srgbClr>
                </a:solidFill>
                <a:latin typeface="Calibri"/>
              </a:rPr>
              <a:t><![CDATA[Sensitive marker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arkers increase when bone formation activity is elevated, such as during fracture healing or anabolic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7">
  <a:themeElements>
    <a:clrScheme name="Theme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2026-05-27T00:19:43Z</dcterms:created>
  <dcterms:modified xsi:type="dcterms:W3CDTF">2026-05-27T00:19:43Z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