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25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outonniere Deformi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ute traumatic central slip injury: the boutonnière deformity may not be immediately apparent at the time of injury — the lateral bands maintain PIP extension initially; over 2–3 weeks the lateral bands migrate volarly and the deformity develops; this is why all injuries over the dorsal PIP joint must be assessed for central slip integrity and treated with PIP extension splinting even if the deformity is not yet established — failure to immobilise in extension allows the boutonnière to develo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son test: the most sensitive clinical test for central slip integrity; the finger is placed over the edge of a table with the PIP joint in 90° flexion; the patient is asked to extend the PIP joint against resistance; if the central slip is intact, the DIP joint remains floppy (the extension force is transmitted through the central slip to the middle phalanx, and the lateral bands remain relaxed distally); if the central slip is disrupted, the DIP joint becomes rigid (the patient attempts extension using only the lateral bands, which tighten over the DIP joint making it rigid) — a rigid DIP joint on the Elson test = central slip injury; this test allows differentiation of complete from partial central slip disruption in the acute set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acute traumatic central slip injury: continuous PIP extension splinting for 6 weeks (the DIP joint is left free and actively flexed to maintain lateral band mobility and prevent DIP stiffness); the PIP joint must not be allowed to flex during this period — the central slip heals in extension; after 6 weeks, a programme of active PIP flexion with continued night splinting for a further 2 wee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rative indications for acute traumatic boutonnière: open central slip laceration (requires direct repair); large avulsion fragment with bony displacement (>30% articular surface); failed conservative management for closed injury; irreducible volar PIP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Reconstruction of Chronic Boutonnière]]></a:t>
            </a:r>
            <a:br/>
            <a:br/>
            <a:r>
              <a:rPr lang="en-US" strike="noStrike" sz="1400" spc="0" u="none" cap="none">
                <a:solidFill>
                  <a:srgbClr val="1E293B">
                    <a:alpha val="100000"/>
                  </a:srgbClr>
                </a:solidFill>
                <a:latin typeface="Calibri"/>
              </a:rPr>
              <a:t><![CDATA[Prerequisites for surgical reconstruction: the deformity must be passively correctable (the PIP joint must be able to reach full extension passively before any reconstruction is attempted); passive correction is achieved by serial static splinting, dynamic extension splinting, or serial casting over weeks to months; any surgical reconstruction will fail if the PIP joint remains fixed in flexion — the reconstructed central slip will be under excessive tension and rup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options: central slip reconstruction (using a distally based slip of the lateral band or a tendon graft — weaves through the extensor mechanism to recreate the central slip insertion); the Dolphin technique (reefing/shortening of the attenuated central slip and releasing the volar-displaced lateral bands back to their dorsal position by dividing the transverse retinacular ligament); Littler`s technique (lateral band transf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IP arthrodesis: for severe fixed contractures (Stage III) or after failed reconstruction; the index and middle finger PIP joints are typically fused in approximately 40° of flexion (to maintain pinch function); the ring and little finger PIP joints are fused in approximately 45–50° to allow grip; PIP silicone arthroplasty is an alternative in the ring and little fingers where motion is more criti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Rheumatoid boutonnière vs pseudo-boutonnière: rheumatoid boutonnière arises from synovitis distending the central slip and TRL — the disease begins at the PIP joint; pseudo-boutonnière occurs as a result of volar plate or PIP joint injury leading to PIP flexion contracture — the DIP joint hyperextension in this case is a compensatory phenomenon rather than true lateral band displacement; in pseudo-boutonnière, the DIP joint is passively correctable with the PIP in any position; in true boutonnière, DIP hyperextension is driven by the laterally displaced lateral bands and is not fully correctable with PIP in extension — this distinction is made on careful clinical exam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verse retinacular ligament (TRL) and oblique retinacular ligament (ORL): the TRL runs transversely from the lateral bands to the flexor sheath at the PIP joint level; normally it prevents the lateral bands from displacing volarly; when attenuated (in boutonnière), the lateral bands drop below the PIP joint axis; the ORL (Landsmeer`s ligament) runs obliquely from the flexor sheath at the PIP joint to the terminal extensor over the DIP joint; it links PIP and DIP extension — when the PIP extends, the ORL tightens and extends the DIP; in boutonnière, the ORL is under greater tension (lateral bands are distal and volar), contributing to DIP hyperextension; release of the ORL is sometimes performed as part of boutonnière reconstruction to reduce DIP hyper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alebuff EA. The rheumatoid swan-neck deformity. Hand Clin. 1989;5(2):203–214.]]></a:t>
            </a:r>
            <a:br/>
            <a:r>
              <a:rPr lang="en-US" strike="noStrike" sz="1200" spc="0" u="none" cap="none">
                <a:solidFill>
                  <a:srgbClr val="1E293B">
                    <a:alpha val="100000"/>
                  </a:srgbClr>
                </a:solidFill>
                <a:latin typeface="Calibri"/>
              </a:rPr>
              <a:t><![CDATA[Elson RA. Rupture of the central slip of the extensor hood of the finger. J Bone Joint Surg Br. 1986;68(2):229–231.]]></a:t>
            </a:r>
            <a:br/>
            <a:r>
              <a:rPr lang="en-US" strike="noStrike" sz="1200" spc="0" u="none" cap="none">
                <a:solidFill>
                  <a:srgbClr val="1E293B">
                    <a:alpha val="100000"/>
                  </a:srgbClr>
                </a:solidFill>
                <a:latin typeface="Calibri"/>
              </a:rPr>
              <a:t><![CDATA[Souter WA. The boutonniere deformity. J Bone Joint Surg Br. 1967;49(4):710–721.]]></a:t>
            </a:r>
            <a:br/>
            <a:r>
              <a:rPr lang="en-US" strike="noStrike" sz="1200" spc="0" u="none" cap="none">
                <a:solidFill>
                  <a:srgbClr val="1E293B">
                    <a:alpha val="100000"/>
                  </a:srgbClr>
                </a:solidFill>
                <a:latin typeface="Calibri"/>
              </a:rPr>
              <a:t><![CDATA[Littler JW. The finger extensor mechanism. Surg Clin North Am. 1967.]]></a:t>
            </a:r>
            <a:br/>
            <a:r>
              <a:rPr lang="en-US" strike="noStrike" sz="1200" spc="0" u="none" cap="none">
                <a:solidFill>
                  <a:srgbClr val="1E293B">
                    <a:alpha val="100000"/>
                  </a:srgbClr>
                </a:solidFill>
                <a:latin typeface="Calibri"/>
              </a:rPr>
              <a:t><![CDATA[Greens Operative Hand Surgery. 7th Edition. Elsevier.]]></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Boutonniere Deformity, Central Slip Injury.]]></a:t>
            </a:r>
            <a:br/>
            <a:r>
              <a:rPr lang="en-US" strike="noStrike" sz="1200" spc="0" u="none" cap="none">
                <a:solidFill>
                  <a:srgbClr val="1E293B">
                    <a:alpha val="100000"/>
                  </a:srgbClr>
                </a:solidFill>
                <a:latin typeface="Calibri"/>
              </a:rPr>
              <a:t><![CDATA[Burton RI. Extensor tendons — late reconstruction. In: Green DP ed. Operative Hand Surgery. 1988.]]></a:t>
            </a:r>
            <a:br/>
            <a:r>
              <a:rPr lang="en-US" strike="noStrike" sz="1200" spc="0" u="none" cap="none">
                <a:solidFill>
                  <a:srgbClr val="1E293B">
                    <a:alpha val="100000"/>
                  </a:srgbClr>
                </a:solidFill>
                <a:latin typeface="Calibri"/>
              </a:rPr>
              <a:t><![CDATA[Bowers WH. The proximal interphalangeal joint volar plate: a clinical study of hyperextension injury. J Hand Surg Am. 1981.]]></a:t>
            </a:r>
            <a:br/>
            <a:r>
              <a:rPr lang="en-US" strike="noStrike" sz="1200" spc="0" u="none" cap="none">
                <a:solidFill>
                  <a:srgbClr val="1E293B">
                    <a:alpha val="100000"/>
                  </a:srgbClr>
                </a:solidFill>
                <a:latin typeface="Calibri"/>
              </a:rPr>
              <a:t><![CDATA[Ro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Flexion of PIP joint with hyperextension of DIP joint. Caused by central slip rupture of extensor tendon at PIP. Mechanism: forceful blow, RA, laceration. Clinical: inability to extend PIP; DIP hyperextends via lateral bands. Treatment: splinting PIP in extension 6 weeks; surgery for chronic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outonniere Deformi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Boutonnière deformity is a characteristic finger deformity resulting from disruption of the central slip of the extensor mechanism at the PIP joint. The hallmark is a combination of PIP joint flexion and DIP joint hyperextension. Understanding the extensor mechanism anatomy is essential to understanding the deformity — the central slip normally extends the PIP joint, while the lateral bands (which pass dorsal to the PIP joint axis) extend the DIP joint; when the central slip is disrupted, the lateral bands migrate volarly, changing from DIP joint extensors to PIP joint flex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traumatic (the most common cause — laceration over the dorsal PIP joint, forced volar PIP dislocation, or forced flexion injury to the extended PIP joint); inflammatory (rheumatoid arthritis — the most common cause of non-traumatic boutonnière; the chronic synovitis distends and attenuates the central slip and triangular ligament); post-burn; post-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deformity: the central slip inserts at the dorsal base of the middle phalanx; central slip disruption → PIP joint can no longer be actively extended → PIP joint falls into flexion; the transverse retinacular ligament (TRL) normally prevents the lateral bands from subluxing volarly; when the central slip is torn, the TRL also elongates; the lateral bands displace volarly below the PIP joint axis → they now flex the PIP joint (instead of extending it) AND hyperextend the DIP joint (their distal pull is unchecked); the triangular ligament (between the two lateral bands dorsally) also attenuates — allowing the bands to remain volarly displa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name `boutonnière` (French: buttonhole) refers to the PIP joint `buttonholing` through the split between the volar-displaced lateral ban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Nalebuff (for Rheumatoid Boutonnière)]]></a:t>
            </a:r>
            <a:br/>
            <a:br/>
            <a:br/>
            <a:br/>
            <a:b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Passively Correctable?]]></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 — Mild]]></a:t>
            </a:r>
            <a:br/>
            <a:r>
              <a:rPr lang="en-US" strike="noStrike" sz="1400" spc="0" u="none" cap="none">
                <a:solidFill>
                  <a:srgbClr val="1E293B">
                    <a:alpha val="100000"/>
                  </a:srgbClr>
                </a:solidFill>
                <a:latin typeface="Calibri"/>
              </a:rPr>
              <a:t><![CDATA[PIP flexion contracture <40°; DIP hyperextension present; passively correctable]]></a:t>
            </a:r>
            <a:br/>
            <a:r>
              <a:rPr lang="en-US" strike="noStrike" sz="1400" spc="0" u="none" cap="none">
                <a:solidFill>
                  <a:srgbClr val="1E293B">
                    <a:alpha val="100000"/>
                  </a:srgbClr>
                </a:solidFill>
                <a:latin typeface="Calibri"/>
              </a:rPr>
              <a:t><![CDATA[Yes]]></a:t>
            </a:r>
            <a:br/>
            <a:r>
              <a:rPr lang="en-US" strike="noStrike" sz="1400" spc="0" u="none" cap="none">
                <a:solidFill>
                  <a:srgbClr val="1E293B">
                    <a:alpha val="100000"/>
                  </a:srgbClr>
                </a:solidFill>
                <a:latin typeface="Calibri"/>
              </a:rPr>
              <a:t><![CDATA[Splinting; physiotherapy; synovectomy in RA if active synov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 — Moderate]]></a:t>
            </a:r>
            <a:br/>
            <a:r>
              <a:rPr lang="en-US" strike="noStrike" sz="1400" spc="0" u="none" cap="none">
                <a:solidFill>
                  <a:srgbClr val="1E293B">
                    <a:alpha val="100000"/>
                  </a:srgbClr>
                </a:solidFill>
                <a:latin typeface="Calibri"/>
              </a:rPr>
              <a:t><![CDATA[PIP contracture 40–70°; DIP hyperextension; partially correctable passively]]></a:t>
            </a:r>
            <a:br/>
            <a:r>
              <a:rPr lang="en-US" strike="noStrike" sz="1400" spc="0" u="none" cap="none">
                <a:solidFill>
                  <a:srgbClr val="1E293B">
                    <a:alpha val="100000"/>
                  </a:srgbClr>
                </a:solidFill>
                <a:latin typeface="Calibri"/>
              </a:rPr>
              <a:t><![CDATA[Partially]]></a:t>
            </a:r>
            <a:br/>
            <a:r>
              <a:rPr lang="en-US" strike="noStrike" sz="1400" spc="0" u="none" cap="none">
                <a:solidFill>
                  <a:srgbClr val="1E293B">
                    <a:alpha val="100000"/>
                  </a:srgbClr>
                </a:solidFill>
                <a:latin typeface="Calibri"/>
              </a:rPr>
              <a:t><![CDATA[Serial splinting to regain passive PIP extension; then surgical reconstruction when passively correct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I — Severe]]></a:t>
            </a:r>
            <a:br/>
            <a:r>
              <a:rPr lang="en-US" strike="noStrike" sz="1400" spc="0" u="none" cap="none">
                <a:solidFill>
                  <a:srgbClr val="1E293B">
                    <a:alpha val="100000"/>
                  </a:srgbClr>
                </a:solidFill>
                <a:latin typeface="Calibri"/>
              </a:rPr>
              <a:t><![CDATA[PIP contracture >70°; fixed deformity; secondary joint changes (PIP OA); not passively correctable]]></a:t>
            </a:r>
            <a:br/>
            <a:r>
              <a:rPr lang="en-US" strike="noStrike" sz="1400" spc="0" u="none" cap="none">
                <a:solidFill>
                  <a:srgbClr val="1E293B">
                    <a:alpha val="100000"/>
                  </a:srgbClr>
                </a:solidFill>
                <a:latin typeface="Calibri"/>
              </a:rPr>
              <a:t><![CDATA[No]]></a:t>
            </a:r>
            <a:br/>
            <a:r>
              <a:rPr lang="en-US" strike="noStrike" sz="1400" spc="0" u="none" cap="none">
                <a:solidFill>
                  <a:srgbClr val="1E293B">
                    <a:alpha val="100000"/>
                  </a:srgbClr>
                </a:solidFill>
                <a:latin typeface="Calibri"/>
              </a:rPr>
              <a:t><![CDATA[PIP arthrodesis (for index/middle — pinch function); or PIP arthroplasty (ring/little for motion); central slip reconstruction not possible at this st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ere Deform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umatic Boutonnière]]></a:t>
            </a:r>
            <a:br/>
            <a:br/>
            <a:r>
              <a:rPr lang="en-US" strike="noStrike" sz="1400" spc="0" u="none" cap="none">
                <a:solidFill>
                  <a:srgbClr val="1E293B">
                    <a:alpha val="100000"/>
                  </a:srgbClr>
                </a:solidFill>
                <a:latin typeface="Calibri"/>
              </a:rPr>
              <a:t><![CDATA[Mechanism: forced flexion of the extended PIP joint (avulses the central slip from its insertion); volar PIP dislocation (disrupts the central slip and often the volar plate); laceration over the dorsal PIP joint (divides the central slip direct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4">
  <a:themeElements>
    <a:clrScheme name="Theme1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2026-05-27T01:22:58Z</dcterms:created>
  <dcterms:modified xsi:type="dcterms:W3CDTF">2026-05-27T01:22:58Z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