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8880092"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GENERAL]]></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Cavovarus Foot]]></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avovarus Foo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Assessment]]></a:t>
            </a:r>
            <a:br/>
            <a:br/>
            <a:r>
              <a:rPr lang="en-US" strike="noStrike" sz="1400" spc="0" u="none" cap="none">
                <a:solidFill>
                  <a:srgbClr val="1E293B">
                    <a:alpha val="100000"/>
                  </a:srgbClr>
                </a:solidFill>
                <a:latin typeface="Calibri"/>
              </a:rPr>
              <a:t><![CDATA[Symptoms: lateral ankle instability (most common presenting complaint); lateral foot and heel pain from overloading; callosity under 1st and 5th metatarsal heads; difficulty with footwear; ankle sprai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avovarus Foo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leman block test: key examination to determine the driving force of the deformity — the patient stands with a 1–2 cm wooden block under the lateral border of the foot only; if the hindfoot corrects to neutral, the deformity is forefoot-driven (first ray plantarflexion is the primary deformity); if the hindfoot remains in varus, it is hindfoot-driven (fixed varus); this test determines whether calcaneal osteotomy alone is sufficient or whether first ray procedures are also requir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avovarus Foo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ssess: arch height (weight-bearing and non-weight-bearing), hindfoot alignment (from behind), toe posture (claw/hammer), ankle stability, muscle power (specifically peroneus longus, peroneus brevis, tibialis anterior, tibialis posterior), sensory test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oot flexibility: rigid vs flexible deformity on passive manipulation — determines whether osteotomy or arthrodesis is requir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avovarus Foo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eurological examination: gait assessment, balance, proprioception, reflexes — full neurological examination to identify any central or spinal compon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vestigations]]></a:t>
            </a:r>
            <a:br/>
            <a:br/>
            <a:r>
              <a:rPr lang="en-US" strike="noStrike" sz="1400" spc="0" u="none" cap="none">
                <a:solidFill>
                  <a:srgbClr val="1E293B">
                    <a:alpha val="100000"/>
                  </a:srgbClr>
                </a:solidFill>
                <a:latin typeface="Calibri"/>
              </a:rPr>
              <a:t><![CDATA[Weight-bearing foot and ankle radiographs: AP and lateral; assess Meary angle (elevated in cavus), calcaneal pitch angle (elevated >30° in cavus), hindfoot alignment view]]></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avovarus Foo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alcaneal pitch angle (lateral WB X-ray): angle between plantar surface of calcaneus and floor; normal 18–20°; >30° = elevated pitch = cavus deformity]]>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RI spine: mandatory in unilateral or asymmetric cavovarus deformity — exclude tethered cord, syringomyelia, intraspinal tumour; also in rapidly progressive deform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MG/NCS: for suspected neuropathy; characterises nerve involvement patter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avovarus Foo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enetic testing: CMT gene panel (PMP22 duplication first); valuable for counselling, prognosis, and family screen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Whole-spine X-rays: for associated scoliosis in Friedreich ataxia and CM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on-Operative Management]]></a:t>
            </a:r>
            <a:br/>
            <a:br/>
            <a:r>
              <a:rPr lang="en-US" strike="noStrike" sz="1400" spc="0" u="none" cap="none">
                <a:solidFill>
                  <a:srgbClr val="1E293B">
                    <a:alpha val="100000"/>
                  </a:srgbClr>
                </a:solidFill>
                <a:latin typeface="Calibri"/>
              </a:rPr>
              <a:t><![CDATA[Lateral heel posting and custom orthotics: redistribute loading from lateral column to medial; unload the 5th metatarsal head; provide hindfoot suppor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avovarus Foo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kle-foot orthosis (AFO): for associated foot drop or significant ankle instability; accommodates deformity in rigid cas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ootwear modification: high-top shoes for ankle support; wide toe box for clawed toes; lateral wedg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hysiotherapy: peroneal strengthening, ankle stability training, balance rehabilitation; slows progression but does not reverse established deform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avovarus Foo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on-operative management is appropriate for mild-moderate deformity, flexible deformity in young patients, poor surgical candidates; progressive neurological disease may require reassessment as deformity worse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avovarus Foo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rgical Management]]></a:t>
            </a:r>
            <a:br/>
            <a:br/>
            <a:r>
              <a:rPr lang="en-US" strike="noStrike" sz="1400" spc="0" u="none" cap="none">
                <a:solidFill>
                  <a:srgbClr val="1E293B">
                    <a:alpha val="100000"/>
                  </a:srgbClr>
                </a:solidFill>
                <a:latin typeface="Calibri"/>
              </a:rPr>
              <a:t><![CDATA[Surgical correction of cavovarus foot is tailored to the specific components of the deformity and the flexibility assessment. The surgical plan addresses the deformity from proximal to distal (or distal to proximal, depending on the driving force identified by the Coleman block tes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formity Component]]></a:t>
            </a:r>
            <a:br/>
            <a:r>
              <a:rPr lang="en-US" strike="noStrike" sz="1400" spc="0" u="none" cap="none">
                <a:solidFill>
                  <a:srgbClr val="1E293B">
                    <a:alpha val="100000"/>
                  </a:srgbClr>
                </a:solidFill>
                <a:latin typeface="Calibri"/>
              </a:rPr>
              <a:t><![CDATA[Procedure]]></a:t>
            </a:r>
            <a:br/>
            <a:r>
              <a:rPr lang="en-US" strike="noStrike" sz="1400" spc="0" u="none" cap="none">
                <a:solidFill>
                  <a:srgbClr val="1E293B">
                    <a:alpha val="100000"/>
                  </a:srgbClr>
                </a:solidFill>
                <a:latin typeface="Calibri"/>
              </a:rPr>
              <a:t><![CDATA[Not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Coleman SS, Chesnut WJ. A simple test for hindfoot flexibility in the cavovarus foot. Clin Orthop Relat Res. 1977;(123):60–62.]]></a:t>
            </a:r>
            <a:br/>
            <a:r>
              <a:rPr lang="en-US" strike="noStrike" sz="1200" spc="0" u="none" cap="none">
                <a:solidFill>
                  <a:srgbClr val="1E293B">
                    <a:alpha val="100000"/>
                  </a:srgbClr>
                </a:solidFill>
                <a:latin typeface="Calibri"/>
              </a:rPr>
              <a:t><![CDATA[Guyton GP, Mann RA. The pathogenesis and surgical management of foot deformity in Charcot-Marie-Tooth disease. Foot Ankle Clin. 2000.]]></a:t>
            </a:r>
            <a:br/>
            <a:r>
              <a:rPr lang="en-US" strike="noStrike" sz="1200" spc="0" u="none" cap="none">
                <a:solidFill>
                  <a:srgbClr val="1E293B">
                    <a:alpha val="100000"/>
                  </a:srgbClr>
                </a:solidFill>
                <a:latin typeface="Calibri"/>
              </a:rPr>
              <a:t><![CDATA[Kaplan JT, Alyer A, Cerrato RA. Operative treatment of the symptomatic cavovarus foot. Foot Ankle Clin. 2011.]]></a:t>
            </a:r>
            <a:br/>
            <a:r>
              <a:rPr lang="en-US" strike="noStrike" sz="1200" spc="0" u="none" cap="none">
                <a:solidFill>
                  <a:srgbClr val="1E293B">
                    <a:alpha val="100000"/>
                  </a:srgbClr>
                </a:solidFill>
                <a:latin typeface="Calibri"/>
              </a:rPr>
              <a:t><![CDATA[Schwend RM, Drennan JC. Cavus foot deformity in children. J Am Acad Orthop Surg. 2003;11(3):201–211.]]></a:t>
            </a:r>
            <a:br/>
            <a:r>
              <a:rPr lang="en-US" strike="noStrike" sz="1200" spc="0" u="none" cap="none">
                <a:solidFill>
                  <a:srgbClr val="1E293B">
                    <a:alpha val="100000"/>
                  </a:srgbClr>
                </a:solidFill>
                <a:latin typeface="Calibri"/>
              </a:rPr>
              <a:t><![CDATA[Younger AS, Hansen ST. Adult cavovarus foot. J Am Acad Orthop Surg. 2005;13(5):302–315.]]></a:t>
            </a:r>
            <a:br/>
            <a:r>
              <a:rPr lang="en-US" strike="noStrike" sz="1200" spc="0" u="none" cap="none">
                <a:solidFill>
                  <a:srgbClr val="1E293B">
                    <a:alpha val="100000"/>
                  </a:srgbClr>
                </a:solidFill>
                <a:latin typeface="Calibri"/>
              </a:rPr>
              <a:t><![CDATA[Ward CM et al. Orthopaedic management of Charcot-Marie-Tooth disease. J Am Acad Orthop Surg. 2008;16(8):460–471.]]></a:t>
            </a:r>
            <a:br/>
            <a:r>
              <a:rPr lang="en-US" strike="noStrike" sz="1200" spc="0" u="none" cap="none">
                <a:solidFill>
                  <a:srgbClr val="1E293B">
                    <a:alpha val="100000"/>
                  </a:srgbClr>
                </a:solidFill>
                <a:latin typeface="Calibri"/>
              </a:rPr>
              <a:t><![CDATA[Campbells Operative Orthopaedics. 14th Edition. Elsevier.]]></a:t>
            </a:r>
            <a:br/>
            <a:r>
              <a:rPr lang="en-US" strike="noStrike" sz="1200" spc="0" u="none" cap="none">
                <a:solidFill>
                  <a:srgbClr val="1E293B">
                    <a:alpha val="100000"/>
                  </a:srgbClr>
                </a:solidFill>
                <a:latin typeface="Calibri"/>
              </a:rPr>
              <a:t><![CDATA[Orthobulle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High medial longitudinal arch with hindfoot varus and forefoot equinus/abduction. Etiology: neuromuscular disorders (CMT disease most common), trauma, idiopathic. Clinical: lateral foot pain, recurrent ankle sprains, plantar callosities. Investigations: Coleman block test differentiates flexible vs rigid hindfoot. Treatment: orthoses for flexible; osteotomies, tendon transfers, arthrodesis for rigid deform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Cavovarus Foot]]></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avovarus Foo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Aetiology]]></a:t>
            </a:r>
            <a:br/>
            <a:br/>
            <a:r>
              <a:rPr lang="en-US" strike="noStrike" sz="1400" spc="0" u="none" cap="none">
                <a:solidFill>
                  <a:srgbClr val="1E293B">
                    <a:alpha val="100000"/>
                  </a:srgbClr>
                </a:solidFill>
                <a:latin typeface="Calibri"/>
              </a:rPr>
              <a:t><![CDATA[Cavovarus foot is characterised by an elevated medial longitudinal arch (cavus), hindfoot varus, and plantar flexion of the first ray. Unlike the planovalgus foot, the cavovarus foot is rigid and loads the lateral column and heel excessively. The deformity is most commonly neurological in origin, and identifying the underlying cause — particularly distinguishing hereditary motor and sensory neuropathy (HMSN/Charcot-Marie-Tooth) from other neurological causes — is the essential first step in manag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avovarus Foo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most important principle in cavovarus foot: always look for an underlying neurological cause — approximately 60–70% of cases are neurological; Charcot-Marie-Tooth (CMT) disease is the most common cause; unilateral or asymmetric cavovarus deformity has a higher likelihood of a spinal or intracranial cause (diastematomyelia, spinal cord tumour, tethered cor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etiology classific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ategory]]></a:t>
            </a:r>
            <a:br/>
            <a:r>
              <a:rPr lang="en-US" strike="noStrike" sz="1400" spc="0" u="none" cap="none">
                <a:solidFill>
                  <a:srgbClr val="1E293B">
                    <a:alpha val="100000"/>
                  </a:srgbClr>
                </a:solidFill>
                <a:latin typeface="Calibri"/>
              </a:rPr>
              <a:t><![CDATA[Exampl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avovarus Foo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ereditary neuropathy (most common)]]></a:t>
            </a:r>
            <a:br/>
            <a:r>
              <a:rPr lang="en-US" strike="noStrike" sz="1400" spc="0" u="none" cap="none">
                <a:solidFill>
                  <a:srgbClr val="1E293B">
                    <a:alpha val="100000"/>
                  </a:srgbClr>
                </a:solidFill>
                <a:latin typeface="Calibri"/>
              </a:rPr>
              <a:t><![CDATA[Charcot-Marie-Tooth disease (HMSN Types I and II); Friedreich ataxia; Déjerine-Sotta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pinal cord / cord tethering]]></a:t>
            </a:r>
            <a:br/>
            <a:r>
              <a:rPr lang="en-US" strike="noStrike" sz="1400" spc="0" u="none" cap="none">
                <a:solidFill>
                  <a:srgbClr val="1E293B">
                    <a:alpha val="100000"/>
                  </a:srgbClr>
                </a:solidFill>
                <a:latin typeface="Calibri"/>
              </a:rPr>
              <a:t><![CDATA[Spina bifida; diastematomyelia; spinal cord tumour; syringomyelia — consider in asymmetric or progressive deform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erebral / upper motor neurone]]></a:t>
            </a:r>
            <a:br/>
            <a:r>
              <a:rPr lang="en-US" strike="noStrike" sz="1400" spc="0" u="none" cap="none">
                <a:solidFill>
                  <a:srgbClr val="1E293B">
                    <a:alpha val="100000"/>
                  </a:srgbClr>
                </a:solidFill>
                <a:latin typeface="Calibri"/>
              </a:rPr>
              <a:t><![CDATA[Cerebral palsy (spastic, hemiplegic); stroke; traumatic brain injur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st-traumatic / compartment syndrome]]></a:t>
            </a:r>
            <a:br/>
            <a:r>
              <a:rPr lang="en-US" strike="noStrike" sz="1400" spc="0" u="none" cap="none">
                <a:solidFill>
                  <a:srgbClr val="1E293B">
                    <a:alpha val="100000"/>
                  </a:srgbClr>
                </a:solidFill>
                <a:latin typeface="Calibri"/>
              </a:rPr>
              <a:t><![CDATA[Crush injury; compartment syndrome sequelae; malunited fractur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avovarus Foo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diopathic]]></a:t>
            </a:r>
            <a:br/>
            <a:r>
              <a:rPr lang="en-US" strike="noStrike" sz="1400" spc="0" u="none" cap="none">
                <a:solidFill>
                  <a:srgbClr val="1E293B">
                    <a:alpha val="100000"/>
                  </a:srgbClr>
                </a:solidFill>
                <a:latin typeface="Calibri"/>
              </a:rPr>
              <a:t><![CDATA[No neurological cause identified; approximately 20–25% of cas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harcot-Marie-Tooth (CMT) Disease]]></a:t>
            </a:r>
            <a:br/>
            <a:br/>
            <a:r>
              <a:rPr lang="en-US" strike="noStrike" sz="1400" spc="0" u="none" cap="none">
                <a:solidFill>
                  <a:srgbClr val="1E293B">
                    <a:alpha val="100000"/>
                  </a:srgbClr>
                </a:solidFill>
                <a:latin typeface="Calibri"/>
              </a:rPr>
              <a:t><![CDATA[CMT disease (HMSN): most common inherited peripheral neuropathy; autosomal dominant most commonly; characterised by progressive distal muscle weakness and wasting, sensory loss, and areflexia; produces the characteristic foot deformity due to differential weakness of intrinsic foot muscles and specific extrinsic muscle group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avovarus Foo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uscle imbalance in CMT producing cavovarus: peroneus brevis (weak) vs peroneus longus (relatively stronger initially) — peroneus longus plantarflexes the first ray unopposed → forefoot-driven cavus; tibialis anterior (weak) vs tibialis posterior (stronger) → hindfoot varus; intrinsic muscle weakness → clawing of toes (intrinsic minus foo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avovarus Foo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MT Type 1A: most common subtype; PMP22 gene duplication on chromosome 17; demyelinating; slow nerve conduction velocity; autosomal domina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MT Type 2: axonal type; MFN2 gene mutation most common; less severe than Type 1A; less foot deformity in many cas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features: "champagne bottle" lower legs (distal muscle wasting with preserved proximal bulk); pes cavus; hammer/claw toes; stocking sensory loss; absent ankle reflexes; positive family histo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avovarus Foo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lectromyography (EMG) and nerve conduction studies (NCS): essential investigation — slowed NCV in demyelinating CMT1; reduced CMAP amplitude in axonal CMT2; confirms peripheral neuropathy and characterises severity; genetic testing for PMP22 duplic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93">
  <a:themeElements>
    <a:clrScheme name="Theme93">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93">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93">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2026-05-27T06:36:59Z</dcterms:created>
  <dcterms:modified xsi:type="dcterms:W3CDTF">2026-05-27T06:36:59Z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