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rvical Spine Trauma — Subaxia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lateral facet dislocation]]></a:t>
            </a:r>
            <a:br/>
            <a:r>
              <a:rPr lang="en-US" strike="noStrike" sz="1400" spc="0" u="none" cap="none">
                <a:solidFill>
                  <a:srgbClr val="1E293B">
                    <a:alpha val="100000"/>
                  </a:srgbClr>
                </a:solidFill>
                <a:latin typeface="Calibri"/>
              </a:rPr>
              <a:t><![CDATA[Flexion-rotation]]></a:t>
            </a:r>
            <a:br/>
            <a:r>
              <a:rPr lang="en-US" strike="noStrike" sz="1400" spc="0" u="none" cap="none">
                <a:solidFill>
                  <a:srgbClr val="1E293B">
                    <a:alpha val="100000"/>
                  </a:srgbClr>
                </a:solidFill>
                <a:latin typeface="Calibri"/>
              </a:rPr>
              <a:t><![CDATA[<50% subluxation; rotational deformity; "bow-tie" sign on AP; nerve root injury common]]></a:t>
            </a:r>
            <a:br/>
            <a:r>
              <a:rPr lang="en-US" strike="noStrike" sz="1400" spc="0" u="none" cap="none">
                <a:solidFill>
                  <a:srgbClr val="1E293B">
                    <a:alpha val="100000"/>
                  </a:srgbClr>
                </a:solidFill>
                <a:latin typeface="Calibri"/>
              </a:rPr>
              <a:t><![CDATA[Relatively unstable; root > cord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teardrop]]></a:t>
            </a:r>
            <a:br/>
            <a:r>
              <a:rPr lang="en-US" strike="noStrike" sz="1400" spc="0" u="none" cap="none">
                <a:solidFill>
                  <a:srgbClr val="1E293B">
                    <a:alpha val="100000"/>
                  </a:srgbClr>
                </a:solidFill>
                <a:latin typeface="Calibri"/>
              </a:rPr>
              <a:t><![CDATA[Hyperextension (elderly, OPLL)]]></a:t>
            </a:r>
            <a:br/>
            <a:r>
              <a:rPr lang="en-US" strike="noStrike" sz="1400" spc="0" u="none" cap="none">
                <a:solidFill>
                  <a:srgbClr val="1E293B">
                    <a:alpha val="100000"/>
                  </a:srgbClr>
                </a:solidFill>
                <a:latin typeface="Calibri"/>
              </a:rPr>
              <a:t><![CDATA[Small antero-inferior avulsion fragment; central cord syndrome common]]></a:t>
            </a:r>
            <a:br/>
            <a:r>
              <a:rPr lang="en-US" strike="noStrike" sz="1400" spc="0" u="none" cap="none">
                <a:solidFill>
                  <a:srgbClr val="1E293B">
                    <a:alpha val="100000"/>
                  </a:srgbClr>
                </a:solidFill>
                <a:latin typeface="Calibri"/>
              </a:rPr>
              <a:t><![CDATA[Stable in flexion; unstable in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 = most dangerous cervical spine injury — 3-column disruption; near-universal anterior cord syndrome; complete quadriplegia common; diving injury arche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 >50% anterior subluxation on lateral X-ray is pathognomonic; requires urgent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ntral cord syndrome: most common incomplete SCI; hyperextension in elderly with cervical stenosis/spondylosis; disproportionate upper limb weakness > lower limb; bladder dysfunction; best prognosis of incomplete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lateral, AP, open-mouth odontoid): initial screening; lateral must visualise C1–T1; inadequate lateral = repeat with shoulder traction or swimmer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s the investigation of choice for all significant cervical trauma — superior sensitivity for fractures compared to plain films; reconstructions in all planes; assess canal diameter, facet alignment, vertebral body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when neurological deficit present — assesses spinal cord signal (oedema, haemorrhage, transection), disc herniation, epidural haematoma, and DLC integrity; STIR sequences most sensitive for ligamentous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fore reduction of facet dislocations: controversial — some advocate MRI before reduction to exclude traumatic disc herniation which can worsen with reduction; others favour urgent reduction without MRI in patients with incomplete/complete cord injury and attribute delay to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ertebral artery injury occurs in up to 25% of subaxial fractures and dislocations; particularly with transverse foramen involvement or distraction injuries; anticoagulation if vertebral artery injury confirmed without haemorrhagic strok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3: stable injuries managed with cervical collar (soft or rigid) or halo vest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cervical orthosis (Philadelphia collar, Miami-J): for moderate injuries; easier to apply, better compli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for injuries requiring greater immobilisation; 4 pins (anterior and posterior); significant complications — pin loosening, infection, pin-site sepsis, dysphagia; particularly morbid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 Reduction and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of facet dislocations: awake closed reduction with Gardner-Wells tongs under fluoroscopy for bilateral facet dislocation — progressive traction up to 50–70 lb; neurological monitoring throughout; proceed to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ervical discectomy and fusion (ACDF): gold standard for most subaxial injuries — decompresses cord anteriorly, restores disc height, and provides anterior column stability; most injuries with anterior cord compression require anterior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ervical fusion: for posterior ligamentous disruption, bilateral facet fracture-dislocation, and posterior instability; lateral mass screws (C3–C6) or pedicle screws (C7); provides excellent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cervical spine injury: the subaxial injury classification system (SLIC). Spine. 2007;32(21):2365–2374.]]></a:t>
            </a:r>
            <a:br/>
            <a:r>
              <a:rPr lang="en-US" strike="noStrike" sz="1200" spc="0" u="none" cap="none">
                <a:solidFill>
                  <a:srgbClr val="1E293B">
                    <a:alpha val="100000"/>
                  </a:srgbClr>
                </a:solidFill>
                <a:latin typeface="Calibri"/>
              </a:rPr>
              <a:t><![CDATA[Fehlings MG et al. Early versus delayed decompression for traumatic cervical spinal cord injury: results of the STASCIS trial. J Neurotrauma. 2012.]]></a:t>
            </a:r>
            <a:br/>
            <a:r>
              <a:rPr lang="en-US" strike="noStrike" sz="1200" spc="0" u="none" cap="none">
                <a:solidFill>
                  <a:srgbClr val="1E293B">
                    <a:alpha val="100000"/>
                  </a:srgbClr>
                </a:solidFill>
                <a:latin typeface="Calibri"/>
              </a:rPr>
              <a:t><![CDATA[Bracken MB et al. Administration of methylprednisolone for 24 or 48 hours or tirilazad mesylate for 48 hours in the treatment of acute spinal cord injury (NASCIS III). JAMA. 1997.]]></a:t>
            </a:r>
            <a:br/>
            <a:r>
              <a:rPr lang="en-US" strike="noStrike" sz="1200" spc="0" u="none" cap="none">
                <a:solidFill>
                  <a:srgbClr val="1E293B">
                    <a:alpha val="100000"/>
                  </a:srgbClr>
                </a:solidFill>
                <a:latin typeface="Calibri"/>
              </a:rPr>
              <a:t><![CDATA[Harrigan MR et al. Magnitude and timing of vertebral artery injury after blunt cervical trauma. Neurosurgery. 2013.]]></a:t>
            </a:r>
            <a:br/>
            <a:r>
              <a:rPr lang="en-US" strike="noStrike" sz="1200" spc="0" u="none" cap="none">
                <a:solidFill>
                  <a:srgbClr val="1E293B">
                    <a:alpha val="100000"/>
                  </a:srgbClr>
                </a:solidFill>
                <a:latin typeface="Calibri"/>
              </a:rPr>
              <a:t><![CDATA[Allen BL et al. A mechanistic classification of closed, indirect fractures and dislocations of the lower cervical spine. Spine. 1982;7(1):1–27.]]></a:t>
            </a:r>
            <a:br/>
            <a:r>
              <a:rPr lang="en-US" strike="noStrike" sz="1200" spc="0" u="none" cap="none">
                <a:solidFill>
                  <a:srgbClr val="1E293B">
                    <a:alpha val="100000"/>
                  </a:srgbClr>
                </a:solidFill>
                <a:latin typeface="Calibri"/>
              </a:rPr>
              <a:t><![CDATA[Anderson 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llow ATLS with careful immobilization; CT is first‑line imaging for suspected injury. AO Subaxial classification guides stability and surgical approach; assess disco‑ligamentous injury and neurology. Bilateral facet dislocation: attempt awake traction reduction, then ACDF or posterior fixation depending on disc herniation and stability. Teardrop fractures and burst injuries often need anterior decompression + fixation. Early decompression in incomplete SCI may improv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rvical Spine Trauma — Subaxia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baxial cervical spine (C3–C7) trauma encompasses a spectrum of injuries from minor ligamentous sprains to unstable fracture-dislocations with catastrophic spinal cord injury. These injuries are common in road traffic accidents, contact sports, and falls. The neurological consequences can be devastating and permanent, making timely and accurate diagnosis and management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xial cervical injuries are the most common cervical spine fractures — approximately 65% of cervical fractures occur at C3–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5–C6 is the most commonly injured level — greatest mobility, most vulnerable to flexion-compression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WORA (Spinal Cord Injury Without Radiological Abnormality): neurological deficit without fracture or dislocation on plain X-ray or CT; more common in children; MRI reveals ligamentous injury or cord cont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determines injury pattern: axial compression = burst fracture; flexion-distraction = bilateral facet dislocation; flexion-compression = teardrop fracture; extension = posterior element fractures; rotational = unilateral face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vical SCI: annual incidence approximately 15–40 per million; young males (20–30 years) most affected; motor vehicle accidents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IA (American Spinal Injury Association) classification mandatory for all cord injuries — grades A (complete) to E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LIC (Subaxial Cervical Injury Classification)]]></a:t>
            </a:r>
            <a:br/>
            <a:br/>
            <a:r>
              <a:rPr lang="en-US" strike="noStrike" sz="1400" spc="0" u="none" cap="none">
                <a:solidFill>
                  <a:srgbClr val="1E293B">
                    <a:alpha val="100000"/>
                  </a:srgbClr>
                </a:solidFill>
                <a:latin typeface="Calibri"/>
              </a:rPr>
              <a:t><![CDATA[The SLIC system (Vaccaro, 2007) is the most widely used modern classification for subaxial cervical injuries. It scores three independent variables and provides a management algori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No abnormality]]></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 Translation / Rotation]]></a:t>
            </a:r>
            <a:br/>
            <a:r>
              <a:rPr lang="en-US" strike="noStrike" sz="1400" spc="0" u="none" cap="none">
                <a:solidFill>
                  <a:srgbClr val="1E293B">
                    <a:alpha val="100000"/>
                  </a:srgbClr>
                </a:solidFill>
                <a:latin typeface="Calibri"/>
              </a:rPr>
              <a:t><![CDATA[3 / 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ligamentous complex (DLC)]]></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MRI signal chang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 injury]]></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cord injury]]></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score ≤3 = non-operative management; SLIC score ≥5 = surgical; SLIC score 4 = equivocal — surgeon discre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possible score = 9 (distraction + disrupted DLC + complete SC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y Patterns]]></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Axial load + flexion]]></a:t>
            </a:r>
            <a:br/>
            <a:r>
              <a:rPr lang="en-US" strike="noStrike" sz="1400" spc="0" u="none" cap="none">
                <a:solidFill>
                  <a:srgbClr val="1E293B">
                    <a:alpha val="100000"/>
                  </a:srgbClr>
                </a:solidFill>
                <a:latin typeface="Calibri"/>
              </a:rPr>
              <a:t><![CDATA[Anterior vertebral body height loss; endplate fracture; no posterior displacement]]></a:t>
            </a:r>
            <a:br/>
            <a:r>
              <a:rPr lang="en-US" strike="noStrike" sz="1400" spc="0" u="none" cap="none">
                <a:solidFill>
                  <a:srgbClr val="1E293B">
                    <a:alpha val="100000"/>
                  </a:srgbClr>
                </a:solidFill>
                <a:latin typeface="Calibri"/>
              </a:rPr>
              <a:t><![CDATA[Stable (DLC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Pure axial load]]></a:t>
            </a:r>
            <a:br/>
            <a:r>
              <a:rPr lang="en-US" strike="noStrike" sz="1400" spc="0" u="none" cap="none">
                <a:solidFill>
                  <a:srgbClr val="1E293B">
                    <a:alpha val="100000"/>
                  </a:srgbClr>
                </a:solidFill>
                <a:latin typeface="Calibri"/>
              </a:rPr>
              <a:t><![CDATA[Both endplates fractured; posterior cortex disrupted; retropulsion into canal possible]]></a:t>
            </a:r>
            <a:br/>
            <a:r>
              <a:rPr lang="en-US" strike="noStrike" sz="1400" spc="0" u="none" cap="none">
                <a:solidFill>
                  <a:srgbClr val="1E293B">
                    <a:alpha val="100000"/>
                  </a:srgbClr>
                </a:solidFill>
                <a:latin typeface="Calibri"/>
              </a:rPr>
              <a:t><![CDATA[Variable — CT can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a:t>
            </a:r>
            <a:br/>
            <a:r>
              <a:rPr lang="en-US" strike="noStrike" sz="1400" spc="0" u="none" cap="none">
                <a:solidFill>
                  <a:srgbClr val="1E293B">
                    <a:alpha val="100000"/>
                  </a:srgbClr>
                </a:solidFill>
                <a:latin typeface="Calibri"/>
              </a:rPr>
              <a:t><![CDATA[High-energy flexion-compression (diving)]]></a:t>
            </a:r>
            <a:br/>
            <a:r>
              <a:rPr lang="en-US" strike="noStrike" sz="1400" spc="0" u="none" cap="none">
                <a:solidFill>
                  <a:srgbClr val="1E293B">
                    <a:alpha val="100000"/>
                  </a:srgbClr>
                </a:solidFill>
                <a:latin typeface="Calibri"/>
              </a:rPr>
              <a:t><![CDATA[Triangular antero-inferior fragment; posterior ligamentous disruption; anterior cord syndrome common]]></a:t>
            </a:r>
            <a:br/>
            <a:r>
              <a:rPr lang="en-US" strike="noStrike" sz="1400" spc="0" u="none" cap="none">
                <a:solidFill>
                  <a:srgbClr val="1E293B">
                    <a:alpha val="100000"/>
                  </a:srgbClr>
                </a:solidFill>
                <a:latin typeface="Calibri"/>
              </a:rPr>
              <a:t><![CDATA[Highly unstable — 3-colum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a:t>
            </a:r>
            <a:br/>
            <a:r>
              <a:rPr lang="en-US" strike="noStrike" sz="1400" spc="0" u="none" cap="none">
                <a:solidFill>
                  <a:srgbClr val="1E293B">
                    <a:alpha val="100000"/>
                  </a:srgbClr>
                </a:solidFill>
                <a:latin typeface="Calibri"/>
              </a:rPr>
              <a:t><![CDATA[Flexion-distraction]]></a:t>
            </a:r>
            <a:br/>
            <a:r>
              <a:rPr lang="en-US" strike="noStrike" sz="1400" spc="0" u="none" cap="none">
                <a:solidFill>
                  <a:srgbClr val="1E293B">
                    <a:alpha val="100000"/>
                  </a:srgbClr>
                </a:solidFill>
                <a:latin typeface="Calibri"/>
              </a:rPr>
              <a:t><![CDATA[>50% anterior subluxation on lateral X-ray; "locked" facets; disc disruption; cord injury common]]></a:t>
            </a:r>
            <a:br/>
            <a:r>
              <a:rPr lang="en-US" strike="noStrike" sz="1400" spc="0" u="none" cap="none">
                <a:solidFill>
                  <a:srgbClr val="1E293B">
                    <a:alpha val="100000"/>
                  </a:srgbClr>
                </a:solidFill>
                <a:latin typeface="Calibri"/>
              </a:rPr>
              <a:t><![CDATA[Highly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2026-05-27T07:37:27Z</dcterms:created>
  <dcterms:modified xsi:type="dcterms:W3CDTF">2026-05-27T07:37:27Z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