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0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Frac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or minimally displaced midshaft clavicle fractures heal successfully with 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r>
              <a:rPr lang="en-US" strike="noStrike" sz="1400" spc="0" u="none" cap="none">
                <a:solidFill>
                  <a:srgbClr val="1E293B">
                    <a:alpha val="100000"/>
                  </a:srgbClr>
                </a:solidFill>
                <a:latin typeface="Calibri"/>
              </a:rPr>
              <a:t><![CDATA[Surgical fixation is increasingly recommended for displaced fractures with shortening or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Displaced mid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imp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a:t>
            </a:r>
            <a:br/>
            <a:r>
              <a:rPr lang="en-US" strike="noStrike" sz="1400" spc="0" u="none" cap="none">
                <a:solidFill>
                  <a:srgbClr val="1E293B">
                    <a:alpha val="100000"/>
                  </a:srgbClr>
                </a:solidFill>
                <a:latin typeface="Calibri"/>
              </a:rPr>
              <a:t><![CDATA[Distal clavic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a:t>
            </a:r>
            <a:br/>
            <a:br/>
            <a:br/>
            <a:r>
              <a:rPr lang="en-US" strike="noStrike" sz="1400" spc="0" u="none" cap="none">
                <a:solidFill>
                  <a:srgbClr val="1E293B">
                    <a:alpha val="100000"/>
                  </a:srgbClr>
                </a:solidFill>
                <a:latin typeface="Calibri"/>
              </a:rPr>
              <a:t><![CDATA[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ificant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 greater than 2 c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en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iddle third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nocleidomastoid elevates medi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of arm displaces lateral fragment down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greater than 2 cm increas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Clavicle Fractures]]></a:t>
            </a:r>
            <a:br/>
            <a:r>
              <a:rPr lang="en-US" strike="noStrike" sz="1200" spc="0" u="none" cap="none">
                <a:solidFill>
                  <a:srgbClr val="1E293B">
                    <a:alpha val="100000"/>
                  </a:srgbClr>
                </a:solidFill>
                <a:latin typeface="Calibri"/>
              </a:rPr>
              <a:t><![CDATA[AAOS Clinical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Frac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idshaft fractures; assess displacement, shortening, comminution, skin tenting, neurovascular status. Nonoperative for minimally displaced; operative indications include >2 cm shortening, 100% displacement, comminution, open injury, skin compromise, floating shoulder, polytrauma. Fixation options: plate (superior/anteroinferior), intramedullary device; lateral third may need coracoclavicular augmentation. Complications: nonunion, malunion with symptomatic shortening, hardware irritation, pneumothorax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Clavicle fractures are among the most common fractures encountered in orthopaedic practice, accounting for approximately 2–5% of all fractures and nearly 35–45% of shoulder girdle injuries. They are particularly common in young active individuals due to sports injuries and road traffic accidents, but also occur in elderly osteoporotic patients following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vicle acts as a strut between the sternum and scapula, maintaining shoulder alignment and allowing effective transmission of forces from the upper limb to the axial skeleton. Fractures of the clavicle may disrupt this biomechanical relationship and can lead to shoulder dysfunction if not appropriately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lavicle fractures occur in the middle third due to the bone’s inherent structural weakness at this location, where the curvature changes and ligamentous support is minimal. Advances in fixation techniques have expanded surgical indications in recent years, especially for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br/>
            <a:br/>
            <a:r>
              <a:rPr lang="en-US" strike="noStrike" sz="1400" spc="0" u="none" cap="none">
                <a:solidFill>
                  <a:srgbClr val="1E293B">
                    <a:alpha val="100000"/>
                  </a:srgbClr>
                </a:solidFill>
                <a:latin typeface="Calibri"/>
              </a:rPr>
              <a:t><![CDATA[Only bony connection between upper limb and axial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strut maintaining scapula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cts neurovascular structures including subclavian vessels and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attachment for multipl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ttachments significantly influence fracture displacement. The sternocleidomastoid muscle pulls the medial fragment superiorly, while the weight of the arm and pectoralis major pull the lateral fragment inferiorly and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2–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5–45% of shoulder gird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young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Sports injurie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s during pl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Clavicle fractures are classified based on anatomical location and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Inc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a:t>
            </a:r>
            <a:br/>
            <a:r>
              <a:rPr lang="en-US" strike="noStrike" sz="1400" spc="0" u="none" cap="none">
                <a:solidFill>
                  <a:srgbClr val="1E293B">
                    <a:alpha val="100000"/>
                  </a:srgbClr>
                </a:solidFill>
                <a:latin typeface="Calibri"/>
              </a:rPr>
              <a:t><![CDATA[Middle third fractures]]></a:t>
            </a:r>
            <a:br/>
            <a:r>
              <a:rPr lang="en-US" strike="noStrike" sz="1400" spc="0" u="none" cap="none">
                <a:solidFill>
                  <a:srgbClr val="1E293B">
                    <a:alpha val="100000"/>
                  </a:srgbClr>
                </a:solidFill>
                <a:latin typeface="Calibri"/>
              </a:rPr>
              <a:t><![CDATA[~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a:t>
            </a:r>
            <a:br/>
            <a:r>
              <a:rPr lang="en-US" strike="noStrike" sz="1400" spc="0" u="none" cap="none">
                <a:solidFill>
                  <a:srgbClr val="1E293B">
                    <a:alpha val="100000"/>
                  </a:srgbClr>
                </a:solidFill>
                <a:latin typeface="Calibri"/>
              </a:rPr>
              <a:t><![CDATA[Distal third fractures]]></a:t>
            </a:r>
            <a:br/>
            <a:r>
              <a:rPr lang="en-US" strike="noStrike" sz="1400" spc="0" u="none" cap="none">
                <a:solidFill>
                  <a:srgbClr val="1E293B">
                    <a:alpha val="100000"/>
                  </a:srgbClr>
                </a:solidFill>
                <a:latin typeface="Calibri"/>
              </a:rPr>
              <a:t><![CDATA[~1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I]]></a:t>
            </a:r>
            <a:br/>
            <a:r>
              <a:rPr lang="en-US" strike="noStrike" sz="1400" spc="0" u="none" cap="none">
                <a:solidFill>
                  <a:srgbClr val="1E293B">
                    <a:alpha val="100000"/>
                  </a:srgbClr>
                </a:solidFill>
                <a:latin typeface="Calibri"/>
              </a:rPr>
              <a:t><![CDATA[Medial third fractures]]></a:t>
            </a:r>
            <a:br/>
            <a:r>
              <a:rPr lang="en-US" strike="noStrike" sz="1400" spc="0" u="none" cap="none">
                <a:solidFill>
                  <a:srgbClr val="1E293B">
                    <a:alpha val="100000"/>
                  </a:srgbClr>
                </a:solidFill>
                <a:latin typeface="Calibri"/>
              </a:rPr>
              <a:t><![CDATA[~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clavicle fractures are further classified using the Neer classification, which depends on the integrity of the coracoclavic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over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or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oping of affecte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ient often supports the affected arm with the opposite hand. Skin tenting may be present in significantly displac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clavicle with AP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5° cephalic tilt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location, displacement, comminution, and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Management depends on fracture location, displacement, patient activity level, and presence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Sling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of eight bandage (less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2026-05-27T05:28:50Z</dcterms:created>
  <dcterms:modified xsi:type="dcterms:W3CDTF">2026-05-27T05:28:50Z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