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8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Pressure Criter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remai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Criteria]]></a:t>
            </a:r>
            <a:br/>
            <a:br/>
            <a:br/>
            <a:br/>
            <a:br/>
            <a:r>
              <a:rPr lang="en-US" strike="noStrike" sz="1400" spc="0" u="none" cap="none">
                <a:solidFill>
                  <a:srgbClr val="1E293B">
                    <a:alpha val="100000"/>
                  </a:srgbClr>
                </a:solidFill>
                <a:latin typeface="Calibri"/>
              </a:rPr>
              <a:t><![CDATA[Pressur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 to 10 mmHg]]></a:t>
            </a:r>
            <a:br/>
            <a:r>
              <a:rPr lang="en-US" strike="noStrike" sz="1400" spc="0" u="none" cap="none">
                <a:solidFill>
                  <a:srgbClr val="1E293B">
                    <a:alpha val="100000"/>
                  </a:srgbClr>
                </a:solidFill>
                <a:latin typeface="Calibri"/>
              </a:rPr>
              <a:t><![CDATA[Normal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30 mmHg]]></a:t>
            </a:r>
            <a:br/>
            <a:r>
              <a:rPr lang="en-US" strike="noStrike" sz="1400" spc="0" u="none" cap="none">
                <a:solidFill>
                  <a:srgbClr val="1E293B">
                    <a:alpha val="100000"/>
                  </a:srgbClr>
                </a:solidFill>
                <a:latin typeface="Calibri"/>
              </a:rPr>
              <a:t><![CDATA[Indication for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a:t>
            </a:r>
            <a:br/>
            <a:r>
              <a:rPr lang="en-US" strike="noStrike" sz="1400" spc="0" u="none" cap="none">
                <a:solidFill>
                  <a:srgbClr val="1E293B">
                    <a:alpha val="100000"/>
                  </a:srgbClr>
                </a:solidFill>
                <a:latin typeface="Calibri"/>
              </a:rPr>
              <a:t><![CDATA[Critical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equals diastolic blood pressure minus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fracture causing compartment syndrome is tibial shaf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iest clinical sign is 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still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 suggest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is emergent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tsen FA Compartmental Syndromes New England Journal of Medicine]]></a:t>
            </a:r>
            <a:br/>
            <a:r>
              <a:rPr lang="en-US" strike="noStrike" sz="1200" spc="0" u="none" cap="none">
                <a:solidFill>
                  <a:srgbClr val="1E293B">
                    <a:alpha val="100000"/>
                  </a:srgbClr>
                </a:solidFill>
                <a:latin typeface="Calibri"/>
              </a:rPr>
              <a:t><![CDATA[McQueen MM Compartment Monitoring in Tibial Fractures Journal of Bone and Joint Surgery]]></a:t>
            </a:r>
            <a:br/>
            <a:r>
              <a:rPr lang="en-US" strike="noStrike" sz="1200" spc="0" u="none" cap="none">
                <a:solidFill>
                  <a:srgbClr val="1E293B">
                    <a:alpha val="100000"/>
                  </a:srgbClr>
                </a:solidFill>
                <a:latin typeface="Calibri"/>
              </a:rPr>
              <a:t><![CDATA[Rockwood and Green Fractures in Adults Ninth Edition]]></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Compartment Syndrome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Pressure Criter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bsolute CP >30 mmHg indicates fasciotomy. ΔP = DBP – CP;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Compartment syndrome is a limb threatening condition caused by increased pressure within a closed fascial compartment leading to impaired tissue perfusion. When intracompartmental pressure rises beyond capillary perfusion pressure, circulation to muscles and nerves becomes compromised. If untreated this results in ischemia, tissue necrosis, permanent functional deficit and sometimes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considered a true orthopaedic emergency because irreversible muscle and nerve damage can occur within a few hours. Early recognition and urgent decompression are essential to prevent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most commonly occurs after trauma particularly fractures of long bones. The tibial shaft fracture is the most frequently associated injury. However the syndrome may also occur after soft tissue injury, burns, reperfusion injury following vascular repair or external compression from casts and band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natomical compartment surrounded by non compliant fascia can develop this syndrome. The most commonly involved anatomical sites include the leg, forearm, thigh, foot, hand and gluteal reg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vant Anatomy]]></a:t>
            </a:r>
            <a:br/>
            <a:br/>
            <a:r>
              <a:rPr lang="en-US" strike="noStrike" sz="1400" spc="0" u="none" cap="none">
                <a:solidFill>
                  <a:srgbClr val="1E293B">
                    <a:alpha val="100000"/>
                  </a:srgbClr>
                </a:solidFill>
                <a:latin typeface="Calibri"/>
              </a:rPr>
              <a:t><![CDATA[Compartments consist of groups of muscles, nerves and vessels surrounded by inelastic fascia. Because the fascia has minimal capacity to expand any increase in volume inside the compartment leads to a rapid increase i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uscles]]></a:t>
            </a: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Primary 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EHL, EDL]]></a:t>
            </a:r>
            <a:br/>
            <a:r>
              <a:rPr lang="en-US" strike="noStrike" sz="1400" spc="0" u="none" cap="none">
                <a:solidFill>
                  <a:srgbClr val="1E293B">
                    <a:alpha val="100000"/>
                  </a:srgbClr>
                </a:solidFill>
                <a:latin typeface="Calibri"/>
              </a:rPr>
              <a:t><![CDATA[Deep peroneal nerve]]></a:t>
            </a:r>
            <a:br/>
            <a:r>
              <a:rPr lang="en-US" strike="noStrike" sz="1400" spc="0" u="none" cap="none">
                <a:solidFill>
                  <a:srgbClr val="1E293B">
                    <a:alpha val="100000"/>
                  </a:srgbClr>
                </a:solidFill>
                <a:latin typeface="Calibri"/>
              </a:rPr>
              <a:t><![CDATA[Dorsi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longus, brevis]]></a:t>
            </a:r>
            <a:br/>
            <a:r>
              <a:rPr lang="en-US" strike="noStrike" sz="1400" spc="0" u="none" cap="none">
                <a:solidFill>
                  <a:srgbClr val="1E293B">
                    <a:alpha val="100000"/>
                  </a:srgbClr>
                </a:solidFill>
                <a:latin typeface="Calibri"/>
              </a:rPr>
              <a:t><![CDATA[Superficial peroneal nerve]]></a:t>
            </a:r>
            <a:br/>
            <a:r>
              <a:rPr lang="en-US" strike="noStrike" sz="1400" spc="0" u="none" cap="none">
                <a:solidFill>
                  <a:srgbClr val="1E293B">
                    <a:alpha val="100000"/>
                  </a:srgbClr>
                </a:solidFill>
                <a:latin typeface="Calibri"/>
              </a:rPr>
              <a:t><![CDATA[Foot ever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soleus]]></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Plantar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is posterior, FDL, FHL]]></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To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Compartment syndrome develops when intracompartmental pressure increases to a level that exceeds capillary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 in compartment volume due to swelling or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fascia prevents expa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pressure r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outflow ob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illary perfusion decr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 ischemia develo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a:t>
            </a:r>
            <a:br/>
            <a:r>
              <a:rPr lang="en-US" strike="noStrike" sz="1400" spc="0" u="none" cap="none">
                <a:solidFill>
                  <a:srgbClr val="1E293B">
                    <a:alpha val="100000"/>
                  </a:srgbClr>
                </a:solidFill>
                <a:latin typeface="Calibri"/>
              </a:rPr>
              <a:t><![CDATA[Time to irreversibl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a:t>
            </a:r>
            <a:br/>
            <a:r>
              <a:rPr lang="en-US" strike="noStrike" sz="1400" spc="0" u="none" cap="none">
                <a:solidFill>
                  <a:srgbClr val="1E293B">
                    <a:alpha val="100000"/>
                  </a:srgbClr>
                </a:solidFill>
                <a:latin typeface="Calibri"/>
              </a:rPr>
              <a:t><![CDATA[Approximately 4 to 6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Approximately 6 to 8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Diagnosis of compartment syndrome is primarily clinical. The classic teaching describes six cardin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ith passive stretch]]></a:t>
            </a:r>
            <a:br/>
            <a:r>
              <a:rPr lang="en-US" strike="noStrike" sz="1400" spc="0" u="none" cap="none">
                <a:solidFill>
                  <a:srgbClr val="1E293B">
                    <a:alpha val="100000"/>
                  </a:srgbClr>
                </a:solidFill>
                <a:latin typeface="Calibri"/>
              </a:rPr>
              <a:t><![CDATA[Earliest and most sensitiv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br/>
            <a:r>
              <a:rPr lang="en-US" strike="noStrike" sz="1400" spc="0" u="none" cap="none">
                <a:solidFill>
                  <a:srgbClr val="1E293B">
                    <a:alpha val="100000"/>
                  </a:srgbClr>
                </a:solidFill>
                <a:latin typeface="Calibri"/>
              </a:rPr>
              <a:t><![CDATA[Early nerve isch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br/>
            <a:r>
              <a:rPr lang="en-US" strike="noStrike" sz="1400" spc="0" u="none" cap="none">
                <a:solidFill>
                  <a:srgbClr val="1E293B">
                    <a:alpha val="100000"/>
                  </a:srgbClr>
                </a:solidFill>
                <a:latin typeface="Calibri"/>
              </a:rPr>
              <a:t><![CDATA[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a:t>
            </a:r>
            <a:br/>
            <a:r>
              <a:rPr lang="en-US" strike="noStrike" sz="1400" spc="0" u="none" cap="none">
                <a:solidFill>
                  <a:srgbClr val="1E293B">
                    <a:alpha val="100000"/>
                  </a:srgbClr>
                </a:solidFill>
                <a:latin typeface="Calibri"/>
              </a:rPr>
              <a:t><![CDATA[Very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a:t>
            </a:r>
            <a:br/>
            <a:r>
              <a:rPr lang="en-US" strike="noStrike" sz="1400" spc="0" u="none" cap="none">
                <a:solidFill>
                  <a:srgbClr val="1E293B">
                    <a:alpha val="100000"/>
                  </a:srgbClr>
                </a:solidFill>
                <a:latin typeface="Calibri"/>
              </a:rPr>
              <a:t><![CDATA[Extremely late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the earliest reliabl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mpartment feels tense and 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2026-06-10T10:15:48Z</dcterms:created>
  <dcterms:modified xsi:type="dcterms:W3CDTF">2026-06-10T10:15:48Z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