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mory aid for Budapest symptom categories: SVMT — Sensory, Vasomotor, sudoMotor/oedema, Motor/Trophic; symptoms in 3/4 categories + signs in 2/4 categories = Budapest positive CR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ha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(warm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–3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rm, red, oedematous limb; severe pain; hyperhidrosis; early bone demineralisation on X-ray (periarticu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trophic (intermedia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–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l, dusky, cyanotic limb; continued pain; stiffness increases; skin thickening; nail changes; patchy demineralisation on X-r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 (chron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, cold, atrophic limb; irreversible trophic changes; fixed contractures; severe osteoporosis; some patients remain in this phase indefini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: the three-phase description is useful conceptually but CRPS does not always progress linearly through these phases; many patients have a mixed or fluctuating presentation rather than a clear pro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is a clinical diagnosis — no single investigation confirms or excludes it; investigations are used to support the clinical picture and exclude alternative diagno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phase bone scintigraphy (technetium-99m MDP): the most useful investigation in CRPS; in the acute phase shows increased periarticular uptake in the affected limb (increased blood flow and bone turnover); sensitivity approximately 50–80%, specificity approximately 85%; most useful in the acute/dystrophic phase; may be normal in atrophic phase or mild early CR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periarticular osteopaenia (Sudeck`s atrophy) — mottled or patchy bone loss around the joints; may appear within weeks; not sensitive or specific; lat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bone marrow oedema, soft tissue changes, and periarticular signal change support the diagnosis; useful to exclude other pathology (infection, tumour, inflammatory arthrit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rmography: skin temperature asymmetry >1°C supports vasomotor dysfunction; available in specialist centres; not routinely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s: ESR, CRP (usually normal or mildly elevated — elevated levels should prompt consideration of alternative diagnoses); blood cultures if infection suspec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G/NCS: for CRPS Type II — identifies and characterises the peripheral nerve injury; normal in CRPS Typ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management is multidisciplinary and multimodal. Early recognition and treatment improve outcomes. The three pillars are: pain management, physical and occupational rehabilitation, and psychological suppo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: the cornerstone of CRPS management; graded motor imagery (GMI) — a three-stage process involving limb laterality recognition, motor imagery, and mirror box therapy; desensitisation techniques (TENS, graded texture contact); functional restoration with graded exposure; aerobic exercise; evidence supports GMI and mirror therapy as effective treat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ror box therapy: the affected limb is hidden behind a mirror; the patient views the reflection of the unaffected limb moving — the brain perceives this as the affected limb moving; disrupts cortical reorganisation; reduces pain and motor dysfunction; evidence for benefit particularly in CRPS of the hand; introduced by Ramachandran; widely used in CRPS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Proposed new diagnostic criteria for complex regional pain syndrome. Pain Med. 2007;8(4):326–3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Validation of proposed diagnostic criteria (the "Budapest Criteria") for complex regional pain syndrome. Pain. 2010;150(2):268–27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mler MA et al. Spinal cord stimulation in patients with chronic reflex sympathetic dystrophy. N Engl J Med. 2000;343(9):618–6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llinger PE et al. Effect of vitamin C on frequency of reflex sympathetic dystrophy in wrist fractures. Lancet. 1999;354(9195):2025–202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GL et al. Graded motor imagery for pathologic pain: a randomized controlled trial. Neurology. 2004;63(12):2329–233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chandran VS, Rogers-Ramachandran D. Synaesthesia in phantom limbs induced with mi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e CRPS — Budapest Criteria with common etiologies and pathoanatomy. List key classifications or staging systems used in exams. Clinical features and focused examination; special tests as applicable. Imaging: first‑line and advanced; measurements that change management. Nonoperative indications and protocols. Operative indications; approach and key steps. Implant/technique options with pros/cons. Complications and how to prevent/manage them. Rehabilitation milestones and outcome expectations. Exam pearls: named signs/tests/radiographic clues. Exam pearl: include classification, imaging thresholds, indications, technique steps, complicat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Regional Pain Syndrome (CRPS) is a chronic pain condition characterised by severe, disproportionate pain accompanied by sensory, vasomotor, sudomotor, and trophic abnormalities in a limb, typically following an injury or surgical procedure. It is one of the most challenging conditions encountered by the orthopaedic surgeon, both in diagnosis — which is purely clinical — and in management. The Budapest Criteria (2003, revised 2007) provide the internationally accepted diagnostic framewor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 (reflex sympathetic dystrophy, RSD): no demonstrable nerve lesion; most common (accounts for approximately 90%); typically follows minor trauma, fracture, or surgery; the initiating injury may appear triv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I (causalgia): associated with a defined peripheral nerve injury; pain distribution may extend beyond the nerve territory; same clinical features as Type I but with identifiable neural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5–26 per 100,000 population per year; female:male ratio approximately 3–4:1; most commonly affects the distal upper limb (wrist and hand — most common) and distal lower limb; peak incidence 40–70 years; triggered by fracture (most common precipitant), surgery, crush injury, sprain, or immobilisation; Colles fracture is the most commonly associated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incompletely understood; proposed mechanisms include: peripheral and central sensitisation of nociceptors; dysregulation of the sympathetic nervous system; neurogenic inflammation (substance P, CGRP); cortical reorganisation; inflammatory cytokine upregulation; no single mechanism explains all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apest Criteria (2010 Clinical Version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udapest Criteria require all of the following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Continuing pain disproportionate to any inciting ev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The patient must report at least one symptom in three of the four following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The clinician must identify at least one sign (on physical examination) in two or more of the four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. No other diagnosis better explains the signs and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 (patient repor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(clinician identif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aesthesia; allodynia (pain from normally non-painful stimul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of hyperalgesia (to pinprick); allodynia (to light touch, temperature, deep somatic pressure, or joint move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omot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; skin colour changes; skin colour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 (>1°C); skin colour changes or asymmetry (red, blotchy, pale, cyanotic)]]>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domotor / Oede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or / 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 changes — skin thickening, nail ridging, hair lo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2026-05-27T01:29:54Z</dcterms:created>
  <dcterms:modified xsi:type="dcterms:W3CDTF">2026-05-27T01:29:54Z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