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09687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Developmental Dysplasia of Hip (DDH) — Pavlik to Osteotom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p abduction asymmetry]]></a:t>
            </a:r>
            <a:br/>
            <a:r>
              <a:rPr lang="en-US" strike="noStrike" sz="1400" spc="0" u="none" cap="none">
                <a:solidFill>
                  <a:srgbClr val="1E293B">
                    <a:alpha val="100000"/>
                  </a:srgbClr>
                </a:solidFill>
                <a:latin typeface="Calibri"/>
              </a:rPr>
              <a:t><![CDATA[Assess hip abduction range with the infant supine, hips and knees flexed; limited abduction on one side (<45°) compared to the contralateral hip is abnormal]]></a:t>
            </a:r>
            <a:br/>
            <a:r>
              <a:rPr lang="en-US" strike="noStrike" sz="1400" spc="0" u="none" cap="none">
                <a:solidFill>
                  <a:srgbClr val="1E293B">
                    <a:alpha val="100000"/>
                  </a:srgbClr>
                </a:solidFill>
                <a:latin typeface="Calibri"/>
              </a:rPr>
              <a:t><![CDATA[Asymmetric limited abduction = DDH suspect; in older infants and children (beyond 3 months) this becomes more important as Barlow/Ortolani become less reliable]]></a:t>
            </a:r>
            <a:br/>
            <a:r>
              <a:rPr lang="en-US" strike="noStrike" sz="1400" spc="0" u="none" cap="none">
                <a:solidFill>
                  <a:srgbClr val="1E293B">
                    <a:alpha val="100000"/>
                  </a:srgbClr>
                </a:solidFill>
                <a:latin typeface="Calibri"/>
              </a:rPr>
              <a:t><![CDATA[Infants 2 months and older; walking children with limp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leazzi sign (Allis sign)]]></a:t>
            </a:r>
            <a:br/>
            <a:r>
              <a:rPr lang="en-US" strike="noStrike" sz="1400" spc="0" u="none" cap="none">
                <a:solidFill>
                  <a:srgbClr val="1E293B">
                    <a:alpha val="100000"/>
                  </a:srgbClr>
                </a:solidFill>
                <a:latin typeface="Calibri"/>
              </a:rPr>
              <a:t><![CDATA[Infant supine; hips and knees at 90° flexion; feet flat on the table; observe the height of the knees — the knee on the dislocated side appears lower]]></a:t>
            </a:r>
            <a:br/>
            <a:r>
              <a:rPr lang="en-US" strike="noStrike" sz="1400" spc="0" u="none" cap="none">
                <a:solidFill>
                  <a:srgbClr val="1E293B">
                    <a:alpha val="100000"/>
                  </a:srgbClr>
                </a:solidFill>
                <a:latin typeface="Calibri"/>
              </a:rPr>
              <a:t><![CDATA[Knee on the affected side lower (apparent limb shortening) = Galeazzi positive; in bilateral DDH, the sign may be symmetric and therefore missed — bilateral DDH is more commonly missed on clinical examination]]></a:t>
            </a:r>
            <a:br/>
            <a:r>
              <a:rPr lang="en-US" strike="noStrike" sz="1400" spc="0" u="none" cap="none">
                <a:solidFill>
                  <a:srgbClr val="1E293B">
                    <a:alpha val="100000"/>
                  </a:srgbClr>
                </a:solidFill>
                <a:latin typeface="Calibri"/>
              </a:rPr>
              <a:t><![CDATA[Infants; children; also useful in unilateral cases at any 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p ultrasound (Graf classification)]]></a:t>
            </a:r>
            <a:br/>
            <a:r>
              <a:rPr lang="en-US" strike="noStrike" sz="1400" spc="0" u="none" cap="none">
                <a:solidFill>
                  <a:srgbClr val="1E293B">
                    <a:alpha val="100000"/>
                  </a:srgbClr>
                </a:solidFill>
                <a:latin typeface="Calibri"/>
              </a:rPr>
              <a:t><![CDATA[Coronal ultrasound image of the hip; measures the alpha angle (bony acetabular roof inclination — normal >60°) and beta angle (fibrocartilaginous roof inclination); assesses femoral head coverage (percentage of femoral head covered by the bony acetabulum)]]></a:t>
            </a:r>
            <a:br/>
            <a:r>
              <a:rPr lang="en-US" strike="noStrike" sz="1400" spc="0" u="none" cap="none">
                <a:solidFill>
                  <a:srgbClr val="1E293B">
                    <a:alpha val="100000"/>
                  </a:srgbClr>
                </a:solidFill>
                <a:latin typeface="Calibri"/>
              </a:rPr>
              <a:t><![CDATA[Graf Type I: normal (α >60°); Type IIa: immature (α 50–59°, physiological in infants <12 weeks); Type IIb: borderline dysplastic (α 50–59°, beyond 12 weeks — requires monitoring); Type IIc/D: critical zone; Type III/IV: dislocated hip; standard investigation for DDH 0–6 months of age]]></a:t>
            </a:r>
            <a:br/>
            <a:r>
              <a:rPr lang="en-US" strike="noStrike" sz="1400" spc="0" u="none" cap="none">
                <a:solidFill>
                  <a:srgbClr val="1E293B">
                    <a:alpha val="100000"/>
                  </a:srgbClr>
                </a:solidFill>
                <a:latin typeface="Calibri"/>
              </a:rPr>
              <a:t><![CDATA[Preferred imaging under 6 months (before ossification of the femoral head); the femoral head is cartilaginous and not visible on plain X-ray; universal ultrasound in Germany; selective ultrasound in UK/USA (for high-risk groups: breech, family history, clinical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 pelvis plain X-ray]]></a:t>
            </a:r>
            <a:br/>
            <a:r>
              <a:rPr lang="en-US" strike="noStrike" sz="1400" spc="0" u="none" cap="none">
                <a:solidFill>
                  <a:srgbClr val="1E293B">
                    <a:alpha val="100000"/>
                  </a:srgbClr>
                </a:solidFill>
                <a:latin typeface="Calibri"/>
              </a:rPr>
              <a:t><![CDATA[AP pelvis radiograph with the hips in neutral position; measure acetabular index (AI — normal <30° at 1 year, <25° at 2 years, <20° at adulthood), Shenton`s line continuity, lateral displacement of the femoral head]]></a:t>
            </a:r>
            <a:br/>
            <a:r>
              <a:rPr lang="en-US" strike="noStrike" sz="1400" spc="0" u="none" cap="none">
                <a:solidFill>
                  <a:srgbClr val="1E293B">
                    <a:alpha val="100000"/>
                  </a:srgbClr>
                </a:solidFill>
                <a:latin typeface="Calibri"/>
              </a:rPr>
              <a:t><![CDATA[Acetabular index >30° at 1 year = dysplasia; disrupted Shenton`s line = subluxation/dislocation; `Hilgenreiner`s line` (horizontal through triradiate cartilages) + `Perkin`s line` (vertical through lateral acetabular margin) divide the hip into quadrants — normal femoral head ossification centre should be in the inferomedial quadrant]]></a:t>
            </a:r>
            <a:br/>
            <a:r>
              <a:rPr lang="en-US" strike="noStrike" sz="1400" spc="0" u="none" cap="none">
                <a:solidFill>
                  <a:srgbClr val="1E293B">
                    <a:alpha val="100000"/>
                  </a:srgbClr>
                </a:solidFill>
                <a:latin typeface="Calibri"/>
              </a:rPr>
              <a:t><![CDATA[From 4–6 months onwards (once the ossification centre appears — usually by 4–6 months); standard follow-up imaging; the standard investigation beyond 6 months of 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 Age-Based Algorithm]]></a:t>
            </a:r>
            <a:br/>
            <a:br/>
            <a:br/>
            <a:br/>
            <a:br/>
            <a:r>
              <a:rPr lang="en-US" strike="noStrike" sz="1400" spc="0" u="none" cap="none">
                <a:solidFill>
                  <a:srgbClr val="1E293B">
                    <a:alpha val="100000"/>
                  </a:srgbClr>
                </a:solidFill>
                <a:latin typeface="Calibri"/>
              </a:rPr>
              <a:t><![CDATA[Age at Diagnosis]]></a:t>
            </a:r>
            <a:br/>
            <a:r>
              <a:rPr lang="en-US" strike="noStrike" sz="1400" spc="0" u="none" cap="none">
                <a:solidFill>
                  <a:srgbClr val="1E293B">
                    <a:alpha val="100000"/>
                  </a:srgbClr>
                </a:solidFill>
                <a:latin typeface="Calibri"/>
              </a:rPr>
              <a:t><![CDATA[First-Line Management]]></a:t>
            </a:r>
            <a:br/>
            <a:r>
              <a:rPr lang="en-US" strike="noStrike" sz="1400" spc="0" u="none" cap="none">
                <a:solidFill>
                  <a:srgbClr val="1E293B">
                    <a:alpha val="100000"/>
                  </a:srgbClr>
                </a:solidFill>
                <a:latin typeface="Calibri"/>
              </a:rPr>
              <a:t><![CDATA[Second-Line / Escalation]]></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rth – 6 weeks]]></a:t>
            </a:r>
            <a:br/>
            <a:r>
              <a:rPr lang="en-US" strike="noStrike" sz="1400" spc="0" u="none" cap="none">
                <a:solidFill>
                  <a:srgbClr val="1E293B">
                    <a:alpha val="100000"/>
                  </a:srgbClr>
                </a:solidFill>
                <a:latin typeface="Calibri"/>
              </a:rPr>
              <a:t><![CDATA[Pavlik harness (for dislocatable/dislocated hips with positive Barlow/Ortolani); double nappy only for borderline ultrasound (Graf IIa) — most resolve spontaneously; Graf IIb beyond 12 weeks → Pavlik harness]]></a:t>
            </a:r>
            <a:br/>
            <a:r>
              <a:rPr lang="en-US" strike="noStrike" sz="1400" spc="0" u="none" cap="none">
                <a:solidFill>
                  <a:srgbClr val="1E293B">
                    <a:alpha val="100000"/>
                  </a:srgbClr>
                </a:solidFill>
                <a:latin typeface="Calibri"/>
              </a:rPr>
              <a:t><![CDATA[Rigid abduction splint (for Pavlik failure — see below)]]></a:t>
            </a:r>
            <a:br/>
            <a:r>
              <a:rPr lang="en-US" strike="noStrike" sz="1400" spc="0" u="none" cap="none">
                <a:solidFill>
                  <a:srgbClr val="1E293B">
                    <a:alpha val="100000"/>
                  </a:srgbClr>
                </a:solidFill>
                <a:latin typeface="Calibri"/>
              </a:rPr>
              <a:t><![CDATA[Unstable hips detected at birth or neonatal check; Barlow/Ortolani positive = start Pavlik harness promptly; most unstable hips resolve within 2–4 weeks of har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rth – 6 months]]></a:t>
            </a:r>
            <a:br/>
            <a:r>
              <a:rPr lang="en-US" strike="noStrike" sz="1400" spc="0" u="none" cap="none">
                <a:solidFill>
                  <a:srgbClr val="1E293B">
                    <a:alpha val="100000"/>
                  </a:srgbClr>
                </a:solidFill>
                <a:latin typeface="Calibri"/>
              </a:rPr>
              <a:t><![CDATA[Pavlik harness — maintains hip in approximately 100° of flexion and 60° of abduction (the `human position`); worn full-time initially; success confirmed by reduction on ultrasound at 2–3 weeks]]></a:t>
            </a:r>
            <a:br/>
            <a:r>
              <a:rPr lang="en-US" strike="noStrike" sz="1400" spc="0" u="none" cap="none">
                <a:solidFill>
                  <a:srgbClr val="1E293B">
                    <a:alpha val="100000"/>
                  </a:srgbClr>
                </a:solidFill>
                <a:latin typeface="Calibri"/>
              </a:rPr>
              <a:t><![CDATA[If not reduced after 3 weeks → STOP Pavlik harness; prolonged use of an ineffective harness risks Pavlik harness disease (inferior dislocation + erosion of the posterior acetabulum — avascular necrosis risk); refer for closed reduction + arthrogram + spica cast]]></a:t>
            </a:r>
            <a:br/>
            <a:r>
              <a:rPr lang="en-US" strike="noStrike" sz="1400" spc="0" u="none" cap="none">
                <a:solidFill>
                  <a:srgbClr val="1E293B">
                    <a:alpha val="100000"/>
                  </a:srgbClr>
                </a:solidFill>
                <a:latin typeface="Calibri"/>
              </a:rPr>
              <a:t><![CDATA[Overall Pavlik success rate ~85–90% for dislocatable hips; lower for true dislocations (~60–70%); stop if no reduction at 3 weeks to avoid Pavlik harness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6 weeks – 6 months]]></a:t>
            </a:r>
            <a:br/>
            <a:r>
              <a:rPr lang="en-US" strike="noStrike" sz="1400" spc="0" u="none" cap="none">
                <a:solidFill>
                  <a:srgbClr val="1E293B">
                    <a:alpha val="100000"/>
                  </a:srgbClr>
                </a:solidFill>
                <a:latin typeface="Calibri"/>
              </a:rPr>
              <a:t><![CDATA[Pavlik harness (if Ortolani/Barlow positive or ultrasound Graf IIb+); harness still effective in this age group]]></a:t>
            </a:r>
            <a:br/>
            <a:r>
              <a:rPr lang="en-US" strike="noStrike" sz="1400" spc="0" u="none" cap="none">
                <a:solidFill>
                  <a:srgbClr val="1E293B">
                    <a:alpha val="100000"/>
                  </a:srgbClr>
                </a:solidFill>
                <a:latin typeface="Calibri"/>
              </a:rPr>
              <a:t><![CDATA[Closed reduction + arthrogram + hip spica cast under GA if Pavlik fails]]></a:t>
            </a:r>
            <a:br/>
            <a:r>
              <a:rPr lang="en-US" strike="noStrike" sz="1400" spc="0" u="none" cap="none">
                <a:solidFill>
                  <a:srgbClr val="1E293B">
                    <a:alpha val="100000"/>
                  </a:srgbClr>
                </a:solidFill>
                <a:latin typeface="Calibri"/>
              </a:rPr>
              <a:t><![CDATA[Late-presenting DDH in this age group detected on selective ultrasound (high-risk groups) or clinical examin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6 months – 18 months]]></a:t>
            </a:r>
            <a:br/>
            <a:r>
              <a:rPr lang="en-US" strike="noStrike" sz="1400" spc="0" u="none" cap="none">
                <a:solidFill>
                  <a:srgbClr val="1E293B">
                    <a:alpha val="100000"/>
                  </a:srgbClr>
                </a:solidFill>
                <a:latin typeface="Calibri"/>
              </a:rPr>
              <a:t><![CDATA[Closed reduction under general anaesthesia + arthrogram (to confirm concentric reduction); hip spica cast (1.5–2 spica) for 3 months; confirm reduction with MRI or CT (not X-ray — femoral head cartilaginous); preliminary traction for 2–3 weeks may improve reduction success and reduce AVN risk]]></a:t>
            </a:r>
            <a:br/>
            <a:r>
              <a:rPr lang="en-US" strike="noStrike" sz="1400" spc="0" u="none" cap="none">
                <a:solidFill>
                  <a:srgbClr val="1E293B">
                    <a:alpha val="100000"/>
                  </a:srgbClr>
                </a:solidFill>
                <a:latin typeface="Calibri"/>
              </a:rPr>
              <a:t><![CDATA[Open reduction (medial or anterior approach) if closed reduction fails or if arthrogram shows inadequate reduction (medial dye pool >5 mm); acetabular dysplasia requiring Salter osteotomy after age 18 months]]></a:t>
            </a:r>
            <a:br/>
            <a:r>
              <a:rPr lang="en-US" strike="noStrike" sz="1400" spc="0" u="none" cap="none">
                <a:solidFill>
                  <a:srgbClr val="1E293B">
                    <a:alpha val="100000"/>
                  </a:srgbClr>
                </a:solidFill>
                <a:latin typeface="Calibri"/>
              </a:rPr>
              <a:t><![CDATA[Safe zone (Ramsey): the range of hip positions in the spica cast where the reduction is maintained without excessive force or AVN risk; cast in 30–45° of abduction; excessive abduction (>55–60°) = increased AVN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Ortolani M. Un segno poco noto e sua importanza per la diagnosi precoce di prelussazione congenita dell`anca. Pediatria. 1937.]]></a:t>
            </a:r>
            <a:br/>
            <a:r>
              <a:rPr lang="en-US" strike="noStrike" sz="1200" spc="0" u="none" cap="none">
                <a:solidFill>
                  <a:srgbClr val="1E293B">
                    <a:alpha val="100000"/>
                  </a:srgbClr>
                </a:solidFill>
                <a:latin typeface="Calibri"/>
              </a:rPr>
              <a:t><![CDATA[Pavlik A. Die funktionelle Behandlungsmethode mittels Riemenbügel als Prinzip der konservativen Therapie bei angeborenen Hüftgelenksverrenkungen der Säuglinge. Z Orthop. 1950.]]></a:t>
            </a:r>
            <a:br/>
            <a:r>
              <a:rPr lang="en-US" strike="noStrike" sz="1200" spc="0" u="none" cap="none">
                <a:solidFill>
                  <a:srgbClr val="1E293B">
                    <a:alpha val="100000"/>
                  </a:srgbClr>
                </a:solidFill>
                <a:latin typeface="Calibri"/>
              </a:rPr>
              <a:t><![CDATA[Graf R. The diagnosis of congenital hip-joint dislocation by the ultrasonic compound treatment. Arch Orthop Trauma Surg. 1980.]]></a:t>
            </a:r>
            <a:br/>
            <a:r>
              <a:rPr lang="en-US" strike="noStrike" sz="1200" spc="0" u="none" cap="none">
                <a:solidFill>
                  <a:srgbClr val="1E293B">
                    <a:alpha val="100000"/>
                  </a:srgbClr>
                </a:solidFill>
                <a:latin typeface="Calibri"/>
              </a:rPr>
              <a:t><![CDATA[Salter RB. Role of innominate osteotomy in the treatment of congenital dislocation and subluxation of the hip in the older child. J Bone Joint Surg Am. 1966.]]></a:t>
            </a:r>
            <a:br/>
            <a:r>
              <a:rPr lang="en-US" strike="noStrike" sz="1200" spc="0" u="none" cap="none">
                <a:solidFill>
                  <a:srgbClr val="1E293B">
                    <a:alpha val="100000"/>
                  </a:srgbClr>
                </a:solidFill>
                <a:latin typeface="Calibri"/>
              </a:rPr>
              <a:t><![CDATA[Ganz R et al. A new periacetabular osteotomy for the treatment of hip dysplasias. Clin Orthop Relat Res. 1988.]]></a:t>
            </a:r>
            <a:br/>
            <a:r>
              <a:rPr lang="en-US" strike="noStrike" sz="1200" spc="0" u="none" cap="none">
                <a:solidFill>
                  <a:srgbClr val="1E293B">
                    <a:alpha val="100000"/>
                  </a:srgbClr>
                </a:solidFill>
                <a:latin typeface="Calibri"/>
              </a:rPr>
              <a:t><![CDATA[Kalamchi A, MacEwen GD. Avascular necrosis fo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Early detection with Barlow/Ortolani; ultrasound (Graf) guides treatment under 6 months. Pavlik harness is first‑line for reducible dislocation under ~6 months; avoid excessive extension/abduction to reduce AVN risk. Failed Pavlik → closed reduction and spica; if unstable/obstructed, open reduction with capsulorrhaphy and femoral shortening/derotation as needed. Residual acetabular dysplasia treated with pelvic osteotomies (Salter, Pemberton, Dega) based on age and pathology. Complications: AVN (Kalamchi‑MacEwen), redislocation, stiffness, femoral nerve palsy with Pavli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Developmental Dysplasia of Hip (DDH) — Pavlik to Osteotom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Developmental dysplasia of the hip (DDH) encompasses a spectrum of hip pathology ranging from mild acetabular dysplasia to frank dislocation of the femoral head, all resulting from abnormal development of the acetabulum and proximal femur. The earlier the condition is detected and treated, the simpler and more effective the treatment — a fundamental principle that drives universal neonatal screening programmes. Untreated DDH leads to early hip osteoarthritis, pain, and significant functional dis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the hip develops normally when the femoral head is concentrically reduced within the acetabulum; mechanical forces from the femoral head stimulate acetabular growth and depth; if the femoral head is displaced (dislocated or subluxed), the acetabulum fails to develop adequately — it becomes shallow, dysplastic, and the acetabular roof insufficiently covers the femoral head; conversely, the dislocated femoral head may stimulate development of a `false acetabulum` (secondary acetabulum) in the iliac wing above the true acetabulum; the longer dislocation persists, the more severe the secondary adaptive changes (capsular contracture, ligamentum teres elongation, psoas tendon compression, labral hypertrophy, limbus invagination — all barriers to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female sex (~8:1 female:male); breech presentation (most important risk factor — accounts for ~20% of cases); family history (first-degree relative with DDH — 10× increased risk); left hip more commonly affected (foetal position in utero); oligohydramnios; packaging disorders (torticollis, metatarsus adduct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clinical instability detectable in ~1–2% of newborns; true DDH requiring treatment approximately 1–2 per 1,000 live births; ultrasound-detected hip dysplasia approximately 2–3 per 100 (many resolve spontaneously); universal neonatal clinical screening (Ortolani and Barlow tests) + selective ultrasound screening for high-risk groups (breech, family history) is the standard in the UK (NICE and NIPE program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 — Clinical Tests & Imaging]]></a:t>
            </a:r>
            <a:br/>
            <a:br/>
            <a:br/>
            <a:br/>
            <a:br/>
            <a:r>
              <a:rPr lang="en-US" strike="noStrike" sz="1400" spc="0" u="none" cap="none">
                <a:solidFill>
                  <a:srgbClr val="1E293B">
                    <a:alpha val="100000"/>
                  </a:srgbClr>
                </a:solidFill>
                <a:latin typeface="Calibri"/>
              </a:rPr>
              <a:t><![CDATA[Test / Investigation]]></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Positive Finding]]></a:t>
            </a:r>
            <a:br/>
            <a:r>
              <a:rPr lang="en-US" strike="noStrike" sz="1400" spc="0" u="none" cap="none">
                <a:solidFill>
                  <a:srgbClr val="1E293B">
                    <a:alpha val="100000"/>
                  </a:srgbClr>
                </a:solidFill>
                <a:latin typeface="Calibri"/>
              </a:rPr>
              <a:t><![CDATA[Age / Contex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rlow test]]></a:t>
            </a:r>
            <a:br/>
            <a:r>
              <a:rPr lang="en-US" strike="noStrike" sz="1400" spc="0" u="none" cap="none">
                <a:solidFill>
                  <a:srgbClr val="1E293B">
                    <a:alpha val="100000"/>
                  </a:srgbClr>
                </a:solidFill>
                <a:latin typeface="Calibri"/>
              </a:rPr>
              <a:t><![CDATA[Infant supine; hip at 90° flexion; adduct the hip while applying gentle posterior pressure along the femoral axis; feel for a `clunk` or `jerk` as the femoral head subluxes/dislocates posteriorly out of the acetabulum]]></a:t>
            </a:r>
            <a:br/>
            <a:r>
              <a:rPr lang="en-US" strike="noStrike" sz="1400" spc="0" u="none" cap="none">
                <a:solidFill>
                  <a:srgbClr val="1E293B">
                    <a:alpha val="100000"/>
                  </a:srgbClr>
                </a:solidFill>
                <a:latin typeface="Calibri"/>
              </a:rPr>
              <a:t><![CDATA[A palpable `clunk` (not a `click`) = femoral head leaving the acetabulum = dislocatable hip (Barlow positive)]]></a:t>
            </a:r>
            <a:br/>
            <a:r>
              <a:rPr lang="en-US" strike="noStrike" sz="1400" spc="0" u="none" cap="none">
                <a:solidFill>
                  <a:srgbClr val="1E293B">
                    <a:alpha val="100000"/>
                  </a:srgbClr>
                </a:solidFill>
                <a:latin typeface="Calibri"/>
              </a:rPr>
              <a:t><![CDATA[Neonates; tests for a reducible/dislocatable hip; becomes less reliable after 4–6 weeks (capsular laxity decreases; hip stiffe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olani test]]></a:t>
            </a:r>
            <a:br/>
            <a:r>
              <a:rPr lang="en-US" strike="noStrike" sz="1400" spc="0" u="none" cap="none">
                <a:solidFill>
                  <a:srgbClr val="1E293B">
                    <a:alpha val="100000"/>
                  </a:srgbClr>
                </a:solidFill>
                <a:latin typeface="Calibri"/>
              </a:rPr>
              <a:t><![CDATA[Infant supine; hip at 90° flexion; abduct the hip while lifting the greater trochanter anteriorly; feel for a `clunk` as the posteriorly dislocated femoral head reduces back into the acetabulum]]></a:t>
            </a:r>
            <a:br/>
            <a:r>
              <a:rPr lang="en-US" strike="noStrike" sz="1400" spc="0" u="none" cap="none">
                <a:solidFill>
                  <a:srgbClr val="1E293B">
                    <a:alpha val="100000"/>
                  </a:srgbClr>
                </a:solidFill>
                <a:latin typeface="Calibri"/>
              </a:rPr>
              <a:t><![CDATA[Palpable `clunk` = dislocated hip reducing = Ortolani positive (the hip was already dislocated before the test); high-pitched `click` without clunk = benign ligamentous click = does NOT indicate DDH]]></a:t>
            </a:r>
            <a:br/>
            <a:r>
              <a:rPr lang="en-US" strike="noStrike" sz="1400" spc="0" u="none" cap="none">
                <a:solidFill>
                  <a:srgbClr val="1E293B">
                    <a:alpha val="100000"/>
                  </a:srgbClr>
                </a:solidFill>
                <a:latin typeface="Calibri"/>
              </a:rPr>
              <a:t><![CDATA[Neonates; tests for a dislocated reducible hip; becomes less reliable after 4–6 weeks; the clunk is a low-frequency palpable sensation, NOT an audible cli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6">
  <a:themeElements>
    <a:clrScheme name="Theme7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2026-06-10T08:36:37Z</dcterms:created>
  <dcterms:modified xsi:type="dcterms:W3CDTF">2026-06-10T08:36:37Z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