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8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istal Femur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ope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examination is essential because popliteal artery injury may occur in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radiographs of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length femur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with 3D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maging is particularly useful for evaluating intra-articular fractures and plann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eve anatomical reduction of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knee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Fixation Options]]></a:t>
            </a:r>
            <a:b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ed plating]]></a:t>
            </a:r>
            <a:br/>
            <a:r>
              <a:rPr lang="en-US" strike="noStrike" sz="1400" spc="0" u="none" cap="none">
                <a:solidFill>
                  <a:srgbClr val="1E293B">
                    <a:alpha val="100000"/>
                  </a:srgbClr>
                </a:solidFill>
                <a:latin typeface="Calibri"/>
              </a:rPr>
              <a:t><![CDATA[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rograde intramedullary nail]]></a:t>
            </a:r>
            <a:br/>
            <a:r>
              <a:rPr lang="en-US" strike="noStrike" sz="1400" spc="0" u="none" cap="none">
                <a:solidFill>
                  <a:srgbClr val="1E293B">
                    <a:alpha val="100000"/>
                  </a:srgbClr>
                </a:solidFill>
                <a:latin typeface="Calibri"/>
              </a:rPr>
              <a:t><![CDATA[Extra-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AO classification type 3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distribution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essential to prev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ed plating commonly used for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Distal Femur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istal Femur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O 33 classification. Locking plate vs retrograde nail. Principles: joint first, then shaft. Complications: nonunion, malalignm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Distal femur fractures are fractures involving the distal 15 cm of the femur extending from the metaphyseal region to the articular surface of the knee joint. These fractures represent approximately 4–7% of all femoral fractures and around 0.4% of all fractures in adults. They are important injuries because they frequently involve the knee joint and may lead to significant functional impairment if not managed appropr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 fractures demonstrate a bimodal distribution. High-energy trauma such as road traffic accidents is the most common cause in younger individuals, whereas elderly patients typically sustain these fractures after low-energy falls due to osteoporotic bone. Complex fracture patterns, intra-articular involvement, and associated soft-tissue injuries make these fractures challenging to tre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management emphasizes early surgical fixation to restore limb alignment, achieve anatomical reduction of the articular surface, and allow early mobilization of the kne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distal femur consists of two condyles that articulate with the tibial plateau and patella to form the knee joint. The distal femur includes both metaphyseal and intra-articular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and lateral femoral condy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ondylar not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lare of distal fem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surface of kne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pliteal artery and tibial nerve lie posterior to the distal femur, making them vulnerable in high-energy injuries. The quadriceps muscle group exerts strong deforming forces on fractur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distal femur is subjected to substantial axial loads during weight bearing. Because the metaphyseal region transitions from strong cortical bone to cancellous bone, fractures in this area often exhibit comminution and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pull causes extension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 cause varus an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s may cause posterior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se deforming forces is important for achieving proper reduction dur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Accounts for 4–7% of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age distrib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incidence in elderly women due to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common in young ma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ulation]]></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High-energy trauma such as 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the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s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fractures following knee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lassification]]></a:t>
            </a:r>
            <a:br/>
            <a:br/>
            <a:br/>
            <a:r>
              <a:rPr lang="en-US" strike="noStrike" sz="1400" spc="0" u="none" cap="none">
                <a:solidFill>
                  <a:srgbClr val="1E293B">
                    <a:alpha val="100000"/>
                  </a:srgbClr>
                </a:solidFill>
                <a:latin typeface="Calibri"/>
              </a:rPr>
              <a:t><![CDATA[The AO/OTA classification system is widely used to categorize distal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A]]></a:t>
            </a:r>
            <a:br/>
            <a:r>
              <a:rPr lang="en-US" strike="noStrike" sz="1400" spc="0" u="none" cap="none">
                <a:solidFill>
                  <a:srgbClr val="1E293B">
                    <a:alpha val="100000"/>
                  </a:srgbClr>
                </a:solidFill>
                <a:latin typeface="Calibri"/>
              </a:rPr>
              <a:t><![CDATA[Extra-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B]]></a:t>
            </a:r>
            <a:br/>
            <a:r>
              <a:rPr lang="en-US" strike="noStrike" sz="1400" spc="0" u="none" cap="none">
                <a:solidFill>
                  <a:srgbClr val="1E293B">
                    <a:alpha val="100000"/>
                  </a:srgbClr>
                </a:solidFill>
                <a:latin typeface="Calibri"/>
              </a:rPr>
              <a:t><![CDATA[Partial 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C]]></a:t>
            </a:r>
            <a:br/>
            <a:r>
              <a:rPr lang="en-US" strike="noStrike" sz="1400" spc="0" u="none" cap="none">
                <a:solidFill>
                  <a:srgbClr val="1E293B">
                    <a:alpha val="100000"/>
                  </a:srgbClr>
                </a:solidFill>
                <a:latin typeface="Calibri"/>
              </a:rPr>
              <a:t><![CDATA[Complete 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round the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knee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2026-06-10T10:16:00Z</dcterms:created>
  <dcterms:modified xsi:type="dcterms:W3CDTF">2026-06-10T10:16:00Z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