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presProps" Target="presProps.xml"/>
  <Relationship Id="rId15" Type="http://schemas.openxmlformats.org/officeDocument/2006/relationships/viewProps" Target="viewProps.xml"/>
  <Relationship Id="rId1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6169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Elbow Dislocations — Terrible Triad]]></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Terrible Triad of Elbow]]></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Elbow Dislocations — Terrible Triad]]></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errible triad = posterior elbow dislocation + radial head fracture + coronoid fracture. Highly unstable pattern, requires surgical fixation of all components. Goal: concentric reduction + early mobilization in stable arc. Complications: stiffness, recurrent instability, arthritis, heterotopic oss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Dislocations — Terrible Tri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The terrible triad injury of the elbow is a severe and unstable injury pattern consisting of elbow dislocation associated with fractures of the radial head and the coronoid process of the ulna. This injury pattern is called the “terrible triad” because it historically carried poor outcomes due to persistent instability, stiffness, and post-traumatic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Dislocations — Terrible Tri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ern surgical techniques and improved understanding of elbow biomechanics have significantly improved outcomes. Treatment typically involves surgical stabilization including fixation or replacement of the radial head, repair of the coronoid fracture, and reconstruction of the lateral collateral ligament complex.]]></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a:t>
            </a:r>
            <a:br/>
            <a:br/>
            <a:br/>
            <a:r>
              <a:rPr lang="en-US" strike="noStrike" sz="1400" spc="0" u="none" cap="none">
                <a:solidFill>
                  <a:srgbClr val="1E293B">
                    <a:alpha val="100000"/>
                  </a:srgbClr>
                </a:solidFill>
                <a:latin typeface="Calibri"/>
              </a:rPr>
              <a:t><![CDATA[The elbow joint is composed of three articul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umeroulnar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umeroradial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radioulnar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Dislocations — Terrible Tri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ility of the elbow is maintained by both bony and ligamentous stru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onoid process – anterior bony stabiliz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al head – secondary valgus stabiliz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collateral ligament (LCL) complex]]></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collateral ligament (MC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terrible triad injuries, disruption of these structures leads to severe instability of the elbow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Fall on outstretched ha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xial load applied to forear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lgus force combined with supin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Dislocations — Terrible Tri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olateral rotatory instability mech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is mechanism produces sequential failure of stabilizing structures leading to elbow dislocation and associat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onents of the Terrible Triad]]></a:t>
            </a:r>
            <a:br/>
            <a:br/>
            <a:br/>
            <a:br/>
            <a:br/>
            <a:br/>
            <a:br/>
            <a:br/>
            <a:r>
              <a:rPr lang="en-US" strike="noStrike" sz="1400" spc="0" u="none" cap="none">
                <a:solidFill>
                  <a:srgbClr val="1E293B">
                    <a:alpha val="100000"/>
                  </a:srgbClr>
                </a:solidFill>
                <a:latin typeface="Calibri"/>
              </a:rPr>
              <a:t><![CDATA[Component]]></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bow dislocation]]></a:t>
            </a:r>
            <a:br/>
            <a:r>
              <a:rPr lang="en-US" strike="noStrike" sz="1400" spc="0" u="none" cap="none">
                <a:solidFill>
                  <a:srgbClr val="1E293B">
                    <a:alpha val="100000"/>
                  </a:srgbClr>
                </a:solidFill>
                <a:latin typeface="Calibri"/>
              </a:rPr>
              <a:t><![CDATA[Usually posterior or posterolater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al head fracture]]></a:t>
            </a:r>
            <a:br/>
            <a:r>
              <a:rPr lang="en-US" strike="noStrike" sz="1400" spc="0" u="none" cap="none">
                <a:solidFill>
                  <a:srgbClr val="1E293B">
                    <a:alpha val="100000"/>
                  </a:srgbClr>
                </a:solidFill>
                <a:latin typeface="Calibri"/>
              </a:rPr>
              <a:t><![CDATA[Often comminu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onoid fracture]]></a:t>
            </a:r>
            <a:br/>
            <a:r>
              <a:rPr lang="en-US" strike="noStrike" sz="1400" spc="0" u="none" cap="none">
                <a:solidFill>
                  <a:srgbClr val="1E293B">
                    <a:alpha val="100000"/>
                  </a:srgbClr>
                </a:solidFill>
                <a:latin typeface="Calibri"/>
              </a:rPr>
              <a:t><![CDATA[Typically small tip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Severe elbow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nd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ited elbow mo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Dislocations — Terrible Tri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stability of the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sible neurovascular compromi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careful neurovascular examination is essential to identify injury to the ulnar, median, or radial nerv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AP and lateral radiographs of elb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fracture evalu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D CT reconstruction for surgical plan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imaging is particularly helpful in identifying the extent of coronoid and radial hea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Dislocations — Terrible Tri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Principles]]></a:t>
            </a:r>
            <a:br/>
            <a:br/>
            <a:br/>
            <a:r>
              <a:rPr lang="en-US" strike="noStrike" sz="1400" spc="0" u="none" cap="none">
                <a:solidFill>
                  <a:srgbClr val="1E293B">
                    <a:alpha val="100000"/>
                  </a:srgbClr>
                </a:solidFill>
                <a:latin typeface="Calibri"/>
              </a:rPr>
              <a:t><![CDATA[The primary goal of treatment is to restore elbow stability and allow early motion to prevent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br/>
            <a:br/>
            <a:br/>
            <a:br/>
            <a:br/>
            <a:br/>
            <a:r>
              <a:rPr lang="en-US" strike="noStrike" sz="1400" spc="0" u="none" cap="none">
                <a:solidFill>
                  <a:srgbClr val="1E293B">
                    <a:alpha val="100000"/>
                  </a:srgbClr>
                </a:solidFill>
                <a:latin typeface="Calibri"/>
              </a:rPr>
              <a:t><![CDATA[Procedure]]></a:t>
            </a:r>
            <a:br/>
            <a:r>
              <a:rPr lang="en-US" strike="noStrike" sz="1400" spc="0" u="none" cap="none">
                <a:solidFill>
                  <a:srgbClr val="1E293B">
                    <a:alpha val="100000"/>
                  </a:srgbClr>
                </a:solidFill>
                <a:latin typeface="Calibri"/>
              </a:rPr>
              <a:t><![CDATA[Purpo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al head fixation or replacement]]></a:t>
            </a:r>
            <a:br/>
            <a:r>
              <a:rPr lang="en-US" strike="noStrike" sz="1400" spc="0" u="none" cap="none">
                <a:solidFill>
                  <a:srgbClr val="1E293B">
                    <a:alpha val="100000"/>
                  </a:srgbClr>
                </a:solidFill>
                <a:latin typeface="Calibri"/>
              </a:rPr>
              <a:t><![CDATA[Restore lateral column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onoid fracture fixation]]></a:t>
            </a:r>
            <a:br/>
            <a:r>
              <a:rPr lang="en-US" strike="noStrike" sz="1400" spc="0" u="none" cap="none">
                <a:solidFill>
                  <a:srgbClr val="1E293B">
                    <a:alpha val="100000"/>
                  </a:srgbClr>
                </a:solidFill>
                <a:latin typeface="Calibri"/>
              </a:rPr>
              <a:t><![CDATA[Restore anterior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CL repair]]></a:t>
            </a:r>
            <a:br/>
            <a:r>
              <a:rPr lang="en-US" strike="noStrike" sz="1400" spc="0" u="none" cap="none">
                <a:solidFill>
                  <a:srgbClr val="1E293B">
                    <a:alpha val="100000"/>
                  </a:srgbClr>
                </a:solidFill>
                <a:latin typeface="Calibri"/>
              </a:rPr>
              <a:t><![CDATA[Restore ligamentous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fixation (rare)]]></a:t>
            </a:r>
            <a:br/>
            <a:r>
              <a:rPr lang="en-US" strike="noStrike" sz="1400" spc="0" u="none" cap="none">
                <a:solidFill>
                  <a:srgbClr val="1E293B">
                    <a:alpha val="100000"/>
                  </a:srgbClr>
                </a:solidFill>
                <a:latin typeface="Calibri"/>
              </a:rPr>
              <a:t><![CDATA[Used in persistent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operative Rehabilitation]]></a:t>
            </a:r>
            <a:br/>
            <a:br/>
            <a:br/>
            <a:r>
              <a:rPr lang="en-US" strike="noStrike" sz="1400" spc="0" u="none" cap="none">
                <a:solidFill>
                  <a:srgbClr val="1E293B">
                    <a:alpha val="100000"/>
                  </a:srgbClr>
                </a:solidFill>
                <a:latin typeface="Calibri"/>
              </a:rPr>
              <a:t><![CDATA[Early controlled mobiliz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Dislocations — Terrible Tri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otherapy for range of mo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void prolonged im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ual strengthening exerci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Elbow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urrent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terotopic ossif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nar nerve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Terrible triad = elbow dislocation + radial head fracture + coronoid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usually posterolateral rotatory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ases require surgical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motion is critical to prevent stiff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9">
  <a:themeElements>
    <a:clrScheme name="Theme9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2026-05-27T01:30:25Z</dcterms:created>
  <dcterms:modified xsi:type="dcterms:W3CDTF">2026-05-27T01:30:25Z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