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racture Healing — Biology & Timelin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 — Remodelling]]></a:t>
            </a:r>
            <a:br/>
            <a:r>
              <a:rPr lang="en-US" strike="noStrike" sz="1400" spc="0" u="none" cap="none">
                <a:solidFill>
                  <a:srgbClr val="1E293B">
                    <a:alpha val="100000"/>
                  </a:srgbClr>
                </a:solidFill>
                <a:latin typeface="Calibri"/>
              </a:rPr>
              <a:t><![CDATA[Months to years (may take 2–7 years for complete remodelling)]]></a:t>
            </a:r>
            <a:br/>
            <a:r>
              <a:rPr lang="en-US" strike="noStrike" sz="1400" spc="0" u="none" cap="none">
                <a:solidFill>
                  <a:srgbClr val="1E293B">
                    <a:alpha val="100000"/>
                  </a:srgbClr>
                </a:solidFill>
                <a:latin typeface="Calibri"/>
              </a:rPr>
              <a:t><![CDATA[The woven bone of the hard callus is systematically replaced by lamellar bone through coupled osteoclastic resorption and osteoblastic new bone deposition; the bone is remodelled according to Wolff`s law — bone is deposited along lines of mechanical stress and resorbed from areas of low stress; over time, the callus shrinks, the medullary canal is re-established, and the bone returns to its original shape (remodelling potential is greatest in young children — hence the greater acceptance of angular malunion in children vs adults)]]></a:t>
            </a:r>
            <a:br/>
            <a:r>
              <a:rPr lang="en-US" strike="noStrike" sz="1400" spc="0" u="none" cap="none">
                <a:solidFill>
                  <a:srgbClr val="1E293B">
                    <a:alpha val="100000"/>
                  </a:srgbClr>
                </a:solidFill>
                <a:latin typeface="Calibri"/>
              </a:rPr>
              <a:t><![CDATA[Progressive reduction of callus bulk on serial X-rays; fracture line completely obliterated; cortex re-formed; medullary canal re-established; in children: angular deformity may completely remodel through differential periosteal growth (`remodelling correction` of up to 15–20° in young children in the plane of the adjacent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mond Concept of Fracture Healing]]></a:t>
            </a:r>
            <a:br/>
            <a:br/>
            <a:r>
              <a:rPr lang="en-US" strike="noStrike" sz="1400" spc="0" u="none" cap="none">
                <a:solidFill>
                  <a:srgbClr val="1E293B">
                    <a:alpha val="100000"/>
                  </a:srgbClr>
                </a:solidFill>
                <a:latin typeface="Calibri"/>
              </a:rPr>
              <a:t><![CDATA[The diamond concept (Giannoudis et al., 2007): four elements are required for successful fracture healing — (1) Osteogenic cells (mesenchymal stem cells from the periosteum, endosteum, Haversian canals, bone marrow, and circulating blood); (2) Osteoinductive growth factors (BMPs — BMP-2 and BMP-7 are the most potent osteoinductive proteins; also TGF-β, PDGF, FGF, IGF — recruit and stimulate MSCs to differentiate into chondroblasts and osteoblasts); (3) Osteoconductive scaffold (the fracture haematoma and ECM provide the initial scaffold; bone graft, demineralised bone matrix, calcium phosphate substitutes provide additional scaffold support for defects); (4) Mechanical stability (appropriate immobilisation — relative stability for callus formation; absolute stability for primary healing); deficiency in ANY of these elements leads to impaired healing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ity: a fifth element increasingly recognised as essential — the vascular supply delivers osteogenic cells, growth factors, and oxygen; inadequate blood supply → avascular necrosis and nonunion; the periosteal blood supply is the primary source of callus-forming cells in secondary healing; disruption of periosteal vascularity (by extensive soft tissue stripping, tight plating, or extensive devascularisation) impairs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Healing Timelines by Fracture Location]]></a:t>
            </a:r>
            <a:br/>
            <a:br/>
            <a:br/>
            <a:br/>
            <a:b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Clinical Union (weeks)]]></a:t>
            </a:r>
            <a:br/>
            <a:r>
              <a:rPr lang="en-US" strike="noStrike" sz="1400" spc="0" u="none" cap="none">
                <a:solidFill>
                  <a:srgbClr val="1E293B">
                    <a:alpha val="100000"/>
                  </a:srgbClr>
                </a:solidFill>
                <a:latin typeface="Calibri"/>
              </a:rPr>
              <a:t><![CDATA[Radiological Union (weeks)]]></a:t>
            </a:r>
            <a:br/>
            <a:r>
              <a:rPr lang="en-US" strike="noStrike" sz="1400" spc="0" u="none" cap="none">
                <a:solidFill>
                  <a:srgbClr val="1E293B">
                    <a:alpha val="100000"/>
                  </a:srgbClr>
                </a:solidFill>
                <a:latin typeface="Calibri"/>
              </a:rPr>
              <a:t><![CDATA[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Colles)]]></a:t>
            </a:r>
            <a:br/>
            <a:r>
              <a:rPr lang="en-US" strike="noStrike" sz="1400" spc="0" u="none" cap="none">
                <a:solidFill>
                  <a:srgbClr val="1E293B">
                    <a:alpha val="100000"/>
                  </a:srgbClr>
                </a:solidFill>
                <a:latin typeface="Calibri"/>
              </a:rPr>
              <a:t><![CDATA[6 weeks]]></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6–8 weeks (light); 3 months (heav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le (midshaft)]]></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8–12 weeks]]></a:t>
            </a:r>
            <a:br/>
            <a:r>
              <a:rPr lang="en-US" strike="noStrike" sz="1400" spc="0" u="none" cap="none">
                <a:solidFill>
                  <a:srgbClr val="1E293B">
                    <a:alpha val="100000"/>
                  </a:srgbClr>
                </a:solidFill>
                <a:latin typeface="Calibri"/>
              </a:rPr>
              <a:t><![CDATA[6–8 weeks (light); 12 weeks (spo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8–10 weeks]]></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3–4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intracapsular)]]></a:t>
            </a:r>
            <a:br/>
            <a:r>
              <a:rPr lang="en-US" strike="noStrike" sz="1400" spc="0" u="none" cap="none">
                <a:solidFill>
                  <a:srgbClr val="1E293B">
                    <a:alpha val="100000"/>
                  </a:srgbClr>
                </a:solidFill>
                <a:latin typeface="Calibri"/>
              </a:rPr>
              <a:t><![CDATA[12–24 weeks]]></a:t>
            </a:r>
            <a:br/>
            <a:r>
              <a:rPr lang="en-US" strike="noStrike" sz="1400" spc="0" u="none" cap="none">
                <a:solidFill>
                  <a:srgbClr val="1E293B">
                    <a:alpha val="100000"/>
                  </a:srgbClr>
                </a:solidFill>
                <a:latin typeface="Calibri"/>
              </a:rPr>
              <a:t><![CDATA[24–52 weeks]]></a:t>
            </a:r>
            <a:br/>
            <a:r>
              <a:rPr lang="en-US" strike="noStrike" sz="1400" spc="0" u="none" cap="none">
                <a:solidFill>
                  <a:srgbClr val="1E293B">
                    <a:alpha val="100000"/>
                  </a:srgbClr>
                </a:solidFill>
                <a:latin typeface="Calibri"/>
              </a:rPr>
              <a:t><![CDATA[6–12 months (if un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hoid (waist)]]></a:t>
            </a:r>
            <a:br/>
            <a:r>
              <a:rPr lang="en-US" strike="noStrike" sz="1400" spc="0" u="none" cap="none">
                <a:solidFill>
                  <a:srgbClr val="1E293B">
                    <a:alpha val="100000"/>
                  </a:srgbClr>
                </a:solidFill>
                <a:latin typeface="Calibri"/>
              </a:rPr>
              <a:t><![CDATA[8–12 weeks (undisplaced)]]></a:t>
            </a:r>
            <a:br/>
            <a:r>
              <a:rPr lang="en-US" strike="noStrike" sz="1400" spc="0" u="none" cap="none">
                <a:solidFill>
                  <a:srgbClr val="1E293B">
                    <a:alpha val="100000"/>
                  </a:srgbClr>
                </a:solidFill>
                <a:latin typeface="Calibri"/>
              </a:rPr>
              <a:t><![CDATA[12–20 weeks]]></a:t>
            </a:r>
            <a:br/>
            <a:r>
              <a:rPr lang="en-US" strike="noStrike" sz="1400" spc="0" u="none" cap="none">
                <a:solidFill>
                  <a:srgbClr val="1E293B">
                    <a:alpha val="100000"/>
                  </a:srgbClr>
                </a:solidFill>
                <a:latin typeface="Calibri"/>
              </a:rPr>
              <a:t><![CDATA[3–4 months; nonunion risk ~10–15% un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th metatarsal Jones fracture]]></a:t>
            </a:r>
            <a:br/>
            <a:r>
              <a:rPr lang="en-US" strike="noStrike" sz="1400" spc="0" u="none" cap="none">
                <a:solidFill>
                  <a:srgbClr val="1E293B">
                    <a:alpha val="100000"/>
                  </a:srgbClr>
                </a:solidFill>
                <a:latin typeface="Calibri"/>
              </a:rPr>
              <a:t><![CDATA[6–10 weeks (immobilisatio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0–16 weeks; surgical fixation for athletes (faster retu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compression fractur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8–16 weeks]]></a:t>
            </a:r>
            <a:br/>
            <a:r>
              <a:rPr lang="en-US" strike="noStrike" sz="1400" spc="0" u="none" cap="none">
                <a:solidFill>
                  <a:srgbClr val="1E293B">
                    <a:alpha val="100000"/>
                  </a:srgbClr>
                </a:solidFill>
                <a:latin typeface="Calibri"/>
              </a:rPr>
              <a:t><![CDATA[2–3 months light; 3–6 months heav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a:t>
            </a:r>
            <a:br/>
            <a:r>
              <a:rPr lang="en-US" strike="noStrike" sz="1400" spc="0" u="none" cap="none">
                <a:solidFill>
                  <a:srgbClr val="1E293B">
                    <a:alpha val="100000"/>
                  </a:srgbClr>
                </a:solidFill>
                <a:latin typeface="Calibri"/>
              </a:rPr>
              <a:t><![CDATA[4–8 weeks (age-dependent; younger = faster)]]></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6–1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ffecting Fracture Healing]]></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Healing]]></a:t>
            </a:r>
            <a:br/>
            <a:r>
              <a:rPr lang="en-US" strike="noStrike" sz="1400" spc="0" u="none" cap="none">
                <a:solidFill>
                  <a:srgbClr val="1E293B">
                    <a:alpha val="100000"/>
                  </a:srgbClr>
                </a:solidFill>
                <a:latin typeface="Calibri"/>
              </a:rPr>
              <a:t><![CDATA[Mechanism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br/>
            <a:r>
              <a:rPr lang="en-US" strike="noStrike" sz="1400" spc="0" u="none" cap="none">
                <a:solidFill>
                  <a:srgbClr val="1E293B">
                    <a:alpha val="100000"/>
                  </a:srgbClr>
                </a:solidFill>
                <a:latin typeface="Calibri"/>
              </a:rPr>
              <a:t><![CDATA[Strongly inhibits — the most important modifiable risk factor; doubles the nonunion rate; delays healing by 2–3 months]]></a:t>
            </a:r>
            <a:br/>
            <a:r>
              <a:rPr lang="en-US" strike="noStrike" sz="1400" spc="0" u="none" cap="none">
                <a:solidFill>
                  <a:srgbClr val="1E293B">
                    <a:alpha val="100000"/>
                  </a:srgbClr>
                </a:solidFill>
                <a:latin typeface="Calibri"/>
              </a:rPr>
              <a:t><![CDATA[Nicotine causes vasoconstriction (reduces periosteal blood supply); CO displaces oxygen from haemoglobin (tissue hypoxia); reduces osteoblast activity and MSC differentiation; impairs angiogenesis (VEGF suppression); cessation for 4–6 weeks before elective surgery significantly reduces healing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 COX-2 inhibitors]]></a:t>
            </a:r>
            <a:br/>
            <a:r>
              <a:rPr lang="en-US" strike="noStrike" sz="1400" spc="0" u="none" cap="none">
                <a:solidFill>
                  <a:srgbClr val="1E293B">
                    <a:alpha val="100000"/>
                  </a:srgbClr>
                </a:solidFill>
                <a:latin typeface="Calibri"/>
              </a:rPr>
              <a:t><![CDATA[Inhibit healing — particularly in the early inflammatory phase]]></a:t>
            </a:r>
            <a:br/>
            <a:r>
              <a:rPr lang="en-US" strike="noStrike" sz="1400" spc="0" u="none" cap="none">
                <a:solidFill>
                  <a:srgbClr val="1E293B">
                    <a:alpha val="100000"/>
                  </a:srgbClr>
                </a:solidFill>
                <a:latin typeface="Calibri"/>
              </a:rPr>
              <a:t><![CDATA[COX-2 produces prostaglandin E2 (PGE2) — critical for MSC recruitment and osteoblast differentiation in the inflammatory phase; NSAIDs and selective COX-2 inhibitors block this pathway; animal data is strong; human clinical data is less clear but NSAIDs should be avoided (or minimised) in the early fracture healing phase; not contraindicated for analgesia if careful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s]]></a:t>
            </a:r>
            <a:br/>
            <a:r>
              <a:rPr lang="en-US" strike="noStrike" sz="1400" spc="0" u="none" cap="none">
                <a:solidFill>
                  <a:srgbClr val="1E293B">
                    <a:alpha val="100000"/>
                  </a:srgbClr>
                </a:solidFill>
                <a:latin typeface="Calibri"/>
              </a:rPr>
              <a:t><![CDATA[Inhibit healing]]></a:t>
            </a:r>
            <a:br/>
            <a:r>
              <a:rPr lang="en-US" strike="noStrike" sz="1400" spc="0" u="none" cap="none">
                <a:solidFill>
                  <a:srgbClr val="1E293B">
                    <a:alpha val="100000"/>
                  </a:srgbClr>
                </a:solidFill>
                <a:latin typeface="Calibri"/>
              </a:rPr>
              <a:t><![CDATA[Reduce osteoblast activity; increase osteoclast activity; reduce MSC differentiation toward osteoblasts; impair angiogenesis; reduce IGF-1 production; systemic steroids significantly impair fracture healing and increase nonunion risk; corticosteroid-induced osteoporosis reduces bon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inhorn TA, Gerstenfeld LC. Fracture healing — mechanisms and interventions. Nat Rev Rheumatol. 2015;11(1):45–54.]]></a:t>
            </a:r>
            <a:br/>
            <a:r>
              <a:rPr lang="en-US" strike="noStrike" sz="1200" spc="0" u="none" cap="none">
                <a:solidFill>
                  <a:srgbClr val="1E293B">
                    <a:alpha val="100000"/>
                  </a:srgbClr>
                </a:solidFill>
                <a:latin typeface="Calibri"/>
              </a:rPr>
              <a:t><![CDATA[Claes L, Recknagel S, Ignatius A. Fracture healing under healthy and inflammatory conditions. Nat Rev Rheumatol. 2012.]]></a:t>
            </a:r>
            <a:br/>
            <a:r>
              <a:rPr lang="en-US" strike="noStrike" sz="1200" spc="0" u="none" cap="none">
                <a:solidFill>
                  <a:srgbClr val="1E293B">
                    <a:alpha val="100000"/>
                  </a:srgbClr>
                </a:solidFill>
                <a:latin typeface="Calibri"/>
              </a:rPr>
              <a:t><![CDATA[Giannoudis PV, Einhorn TA, Marsh D. Fracture healing — the diamond concept. Injury. 2007;38(Suppl 4):S3–6.]]></a:t>
            </a:r>
            <a:br/>
            <a:r>
              <a:rPr lang="en-US" strike="noStrike" sz="1200" spc="0" u="none" cap="none">
                <a:solidFill>
                  <a:srgbClr val="1E293B">
                    <a:alpha val="100000"/>
                  </a:srgbClr>
                </a:solidFill>
                <a:latin typeface="Calibri"/>
              </a:rPr>
              <a:t><![CDATA[Perren SM. Evolution of the internal fixation of long bone fractures. J Bone Joint Surg Br. 2002;84(8):1093–1110.]]></a:t>
            </a:r>
            <a:br/>
            <a:r>
              <a:rPr lang="en-US" strike="noStrike" sz="1200" spc="0" u="none" cap="none">
                <a:solidFill>
                  <a:srgbClr val="1E293B">
                    <a:alpha val="100000"/>
                  </a:srgbClr>
                </a:solidFill>
                <a:latin typeface="Calibri"/>
              </a:rPr>
              <a:t><![CDATA[Brighton CT. The biology of fracture repair. Instr Course Lect. 1984.]]></a:t>
            </a:r>
            <a:br/>
            <a:r>
              <a:rPr lang="en-US" strike="noStrike" sz="1200" spc="0" u="none" cap="none">
                <a:solidFill>
                  <a:srgbClr val="1E293B">
                    <a:alpha val="100000"/>
                  </a:srgbClr>
                </a:solidFill>
                <a:latin typeface="Calibri"/>
              </a:rPr>
              <a:t><![CDATA[McKibbin B. The biology of fracture healing in long bones. J Bone Joint Surg Br. 1978.]]></a:t>
            </a:r>
            <a:br/>
            <a:r>
              <a:rPr lang="en-US" strike="noStrike" sz="1200" spc="0" u="none" cap="none">
                <a:solidFill>
                  <a:srgbClr val="1E293B">
                    <a:alpha val="100000"/>
                  </a:srgbClr>
                </a:solidFill>
                <a:latin typeface="Calibri"/>
              </a:rPr>
              <a:t><![CDATA[Lu C et al. Effect of age on vascularization during fracture repair. J Orthop Res. 2008.]]></a:t>
            </a:r>
            <a:br/>
            <a:r>
              <a:rPr lang="en-US" strike="noStrike" sz="1200" spc="0" u="none" cap="none">
                <a:solidFill>
                  <a:srgbClr val="1E293B">
                    <a:alpha val="100000"/>
                  </a:srgbClr>
                </a:solidFill>
                <a:latin typeface="Calibri"/>
              </a:rPr>
              <a:t><![CDATA[Campbells Operative Orthopaedics. 14th Ed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hases: inflammation → soft callus (cartilage) → hard callus (woven bone) → remodeling (lamellar). Primary (direct) vs secondary (indirect) healing; absolute vs relative stability concepts. Cell sources: periosteum (key), endosteum, marrow, surrounding soft tissues. Mechanical environment (strain theory) dictates tissue type; too much motion → nonunion. Timelines vary by bone/age/blood supply—tibia slower than femur; smokers/NSAIDs may del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racture Healing — Biology & Timelin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ypes of Fracture Healing]]></a:t>
            </a:r>
            <a:br/>
            <a:br/>
            <a:r>
              <a:rPr lang="en-US" strike="noStrike" sz="1400" spc="0" u="none" cap="none">
                <a:solidFill>
                  <a:srgbClr val="1E293B">
                    <a:alpha val="100000"/>
                  </a:srgbClr>
                </a:solidFill>
                <a:latin typeface="Calibri"/>
              </a:rPr>
              <a:t><![CDATA[Fracture healing is a complex regenerative process unique among adult tissues in its capacity to regenerate without scar formation — the healed fracture is structurally and biomechanically equivalent to the original bone. However, this process is critically dependent on the local mechanical environment and the biological conditions. Two fundamentally distinct types of fracture healing occur depending on the stability and contact at the fracture site: secondary (indirect) healing — the predominant natural healing process involving callus formation — and primary (direct) healing — which occurs only under conditions of absolute stability and compression, as achieved with compression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indirect) fracture healing: the most common and biologically robust form of fracture healing; occurs when there is relative stability at the fracture site (some micro-motion permitted); proceeds through a predictable sequence of overlapping biological phases; involves periosteal callus (external callus) and endosteal callus (internal callus); the callus bridges the fracture gap through enchondral ossification (cartilage → bone); the resulting woven bone is subsequently remodelled to lamellar bone over months to years; this type of healing is PROMOTED by controlled micro-motion (as provided by intramedullary nailing or functional bracing) and is INHIBITED by absolute rigidity or by excessiv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direct) fracture healing: occurs only when the fracture ends are in direct contact and there is absolute mechanical stability (compression plating with lag screws, absolute stability technique); the fracture heals by direct Haversian remodelling — cutting cones of osteoclasts drill across the fracture line, followed by osteoblasts depositing lamellar bone directly; there is NO periosteal callus (the absence of callus on X-ray after compression plating is NOT non-union — it is primary healing); slower than secondary healing per unit of time at the fracture site, but requires no callus remodelling phase; requires near-perfect reduction and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Secondary (Indirect) Fracture Healing]]></a:t>
            </a:r>
            <a:br/>
            <a:br/>
            <a:br/>
            <a:br/>
            <a:b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Timing]]></a:t>
            </a:r>
            <a:br/>
            <a:r>
              <a:rPr lang="en-US" strike="noStrike" sz="1400" spc="0" u="none" cap="none">
                <a:solidFill>
                  <a:srgbClr val="1E293B">
                    <a:alpha val="100000"/>
                  </a:srgbClr>
                </a:solidFill>
                <a:latin typeface="Calibri"/>
              </a:rPr>
              <a:t><![CDATA[Biology]]></a:t>
            </a:r>
            <a:br/>
            <a:r>
              <a:rPr lang="en-US" strike="noStrike" sz="1400" spc="0" u="none" cap="none">
                <a:solidFill>
                  <a:srgbClr val="1E293B">
                    <a:alpha val="100000"/>
                  </a:srgbClr>
                </a:solidFill>
                <a:latin typeface="Calibri"/>
              </a:rPr>
              <a:t><![CDATA[Radiological / Mechanical Corre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 — Inflammation / Haematoma]]></a:t>
            </a:r>
            <a:br/>
            <a:r>
              <a:rPr lang="en-US" strike="noStrike" sz="1400" spc="0" u="none" cap="none">
                <a:solidFill>
                  <a:srgbClr val="1E293B">
                    <a:alpha val="100000"/>
                  </a:srgbClr>
                </a:solidFill>
                <a:latin typeface="Calibri"/>
              </a:rPr>
              <a:t><![CDATA[Days 1–7 (peak at 24–48 hours)]]></a:t>
            </a:r>
            <a:br/>
            <a:r>
              <a:rPr lang="en-US" strike="noStrike" sz="1400" spc="0" u="none" cap="none">
                <a:solidFill>
                  <a:srgbClr val="1E293B">
                    <a:alpha val="100000"/>
                  </a:srgbClr>
                </a:solidFill>
                <a:latin typeface="Calibri"/>
              </a:rPr>
              <a:t><![CDATA[Fracture haematoma forms immediately (from ruptured vessels in the periosteum, cortex, medullary canal, and surrounding soft tissues); platelet aggregation → clot formation; platelets and macrophages release inflammatory cytokines (IL-1, IL-6, TNF-α) and growth factors (PDGF, TGF-β); macrophages phagocytose necrotic debris; mesenchymal stem cells (MSCs) are recruited from the periosteum, endosteum, bone marrow, and circulating blood; the haematoma is NOT to be evacuated — it is the essential biological scaffold for subsequent repair; COX-2-dependent prostaglandins (PGE2) are critical mediators of the inflammatory response and MSC recruitment — NSAIDs and COX-2 inhibitors at this stage impair healing]]></a:t>
            </a:r>
            <a:br/>
            <a:r>
              <a:rPr lang="en-US" strike="noStrike" sz="1400" spc="0" u="none" cap="none">
                <a:solidFill>
                  <a:srgbClr val="1E293B">
                    <a:alpha val="100000"/>
                  </a:srgbClr>
                </a:solidFill>
                <a:latin typeface="Calibri"/>
              </a:rPr>
              <a:t><![CDATA[No radiological changes; clinically: pain, swelling, bruising; the fracture is mechanically at its weakest; fracture haematoma formation is the essential first step — surgical disruption of this haematoma (e.g., aggressive irrigation of a closed fracture) reduces healing pot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 — Soft Callus (Fibroplasia/Chondrogenesis)]]></a:t>
            </a:r>
            <a:br/>
            <a:r>
              <a:rPr lang="en-US" strike="noStrike" sz="1400" spc="0" u="none" cap="none">
                <a:solidFill>
                  <a:srgbClr val="1E293B">
                    <a:alpha val="100000"/>
                  </a:srgbClr>
                </a:solidFill>
                <a:latin typeface="Calibri"/>
              </a:rPr>
              <a:t><![CDATA[Weeks 1–3]]></a:t>
            </a:r>
            <a:br/>
            <a:r>
              <a:rPr lang="en-US" strike="noStrike" sz="1400" spc="0" u="none" cap="none">
                <a:solidFill>
                  <a:srgbClr val="1E293B">
                    <a:alpha val="100000"/>
                  </a:srgbClr>
                </a:solidFill>
                <a:latin typeface="Calibri"/>
              </a:rPr>
              <a:t><![CDATA[MSCs differentiate into chondroblasts (in the relatively hypoxic peripheral callus) and osteoblasts (in the well-vascularised periosteal callus); a fibrocartilaginous soft callus forms around the fracture; the cartilage provides provisional mechanical stabilisation; the oxygen tension gradient across the fracture gap (low in the central gap, high at the vascularised periphery) determines cell differentiation — low oxygen → chondrogenesis; high oxygen → osteogenesis; angiogenesis (VEGF-driven neovascularisation) begins to invade the callus; BMP-2, BMP-7, TGF-β, FGF are key osteoinductive factors driving MSC differentiation]]></a:t>
            </a:r>
            <a:br/>
            <a:r>
              <a:rPr lang="en-US" strike="noStrike" sz="1400" spc="0" u="none" cap="none">
                <a:solidFill>
                  <a:srgbClr val="1E293B">
                    <a:alpha val="100000"/>
                  </a:srgbClr>
                </a:solidFill>
                <a:latin typeface="Calibri"/>
              </a:rPr>
              <a:t><![CDATA[Early soft callus not visible on X-ray; clinically: decreasing pain; fracture becomes `sticky` (resists displacement); mechanical stiffness begins to increase; the fracture is still vulnerable to re-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 — Hard Callus (Mineralisation / Enchondral Ossification)]]></a:t>
            </a:r>
            <a:br/>
            <a:r>
              <a:rPr lang="en-US" strike="noStrike" sz="1400" spc="0" u="none" cap="none">
                <a:solidFill>
                  <a:srgbClr val="1E293B">
                    <a:alpha val="100000"/>
                  </a:srgbClr>
                </a:solidFill>
                <a:latin typeface="Calibri"/>
              </a:rPr>
              <a:t><![CDATA[Weeks 3–12 (variable by fracture and fixation)]]></a:t>
            </a:r>
            <a:br/>
            <a:r>
              <a:rPr lang="en-US" strike="noStrike" sz="1400" spc="0" u="none" cap="none">
                <a:solidFill>
                  <a:srgbClr val="1E293B">
                    <a:alpha val="100000"/>
                  </a:srgbClr>
                </a:solidFill>
                <a:latin typeface="Calibri"/>
              </a:rPr>
              <a:t><![CDATA[The fibrocartilaginous callus undergoes enchondral ossification — the same process that occurs in the growth plate; chondrocytes hypertrophy and undergo apoptosis; the cartilage matrix mineralises (calcium phosphate deposition); vascular invasion brings osteoblasts that replace the mineralised cartilage with woven bone; the woven bone (hard callus) is mechanically stronger than the soft callus; the fracture gap progressively fills with mineralised callus; this phase requires adequate blood supply, mechanical stability, and sufficient minerals (calcium, phosphate, vitamin D)]]></a:t>
            </a:r>
            <a:br/>
            <a:r>
              <a:rPr lang="en-US" strike="noStrike" sz="1400" spc="0" u="none" cap="none">
                <a:solidFill>
                  <a:srgbClr val="1E293B">
                    <a:alpha val="100000"/>
                  </a:srgbClr>
                </a:solidFill>
                <a:latin typeface="Calibri"/>
              </a:rPr>
              <a:t><![CDATA[Hard callus becomes visible on X-ray (mineralised callus around the fracture — `haze` of new bone); fracture line becomes less distinct; mechanically: the fracture becomes increasingly rigid; the callus is visible as a cloud of new bone around the fracture on plain X-ray; the fracture line blurs; clinical union (painless weight-bearing) precedes radiological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2026-05-27T01:30:33Z</dcterms:created>
  <dcterms:modified xsi:type="dcterms:W3CDTF">2026-05-27T01:30:33Z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