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41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it Cycle and Analys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lled lateral displacement of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displacement of the body center of gr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gether these determinants reduce vertical oscillation of the body and make walking more energy e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Activity During Gait]]></a:t>
            </a:r>
            <a:br/>
            <a:br/>
            <a:br/>
            <a:br/>
            <a:br/>
            <a:r>
              <a:rPr lang="en-US" strike="noStrike" sz="1400" spc="0" u="none" cap="none">
                <a:solidFill>
                  <a:srgbClr val="1E293B">
                    <a:alpha val="100000"/>
                  </a:srgbClr>
                </a:solidFill>
                <a:latin typeface="Calibri"/>
              </a:rPr>
              <a:t><![CDATA[Muscle groups play specific roles at different phases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Group]]></a:t>
            </a:r>
            <a:br/>
            <a:r>
              <a:rPr lang="en-US" strike="noStrike" sz="1400" spc="0" u="none" cap="none">
                <a:solidFill>
                  <a:srgbClr val="1E293B">
                    <a:alpha val="100000"/>
                  </a:srgbClr>
                </a:solidFill>
                <a:latin typeface="Calibri"/>
              </a:rPr>
              <a:t><![CDATA[Function During Ga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us maximus]]></a:t>
            </a:r>
            <a:br/>
            <a:r>
              <a:rPr lang="en-US" strike="noStrike" sz="1400" spc="0" u="none" cap="none">
                <a:solidFill>
                  <a:srgbClr val="1E293B">
                    <a:alpha val="100000"/>
                  </a:srgbClr>
                </a:solidFill>
                <a:latin typeface="Calibri"/>
              </a:rPr>
              <a:t><![CDATA[Stabilizes hip during early 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a:t>
            </a:r>
            <a:br/>
            <a:r>
              <a:rPr lang="en-US" strike="noStrike" sz="1400" spc="0" u="none" cap="none">
                <a:solidFill>
                  <a:srgbClr val="1E293B">
                    <a:alpha val="100000"/>
                  </a:srgbClr>
                </a:solidFill>
                <a:latin typeface="Calibri"/>
              </a:rPr>
              <a:t><![CDATA[Controls knee flexion during st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strocnemius and soleus]]></a:t>
            </a:r>
            <a:br/>
            <a:r>
              <a:rPr lang="en-US" strike="noStrike" sz="1400" spc="0" u="none" cap="none">
                <a:solidFill>
                  <a:srgbClr val="1E293B">
                    <a:alpha val="100000"/>
                  </a:srgbClr>
                </a:solidFill>
                <a:latin typeface="Calibri"/>
              </a:rPr>
              <a:t><![CDATA[Provide push off during toe of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a:t>
            </a:r>
            <a:br/>
            <a:r>
              <a:rPr lang="en-US" strike="noStrike" sz="1400" spc="0" u="none" cap="none">
                <a:solidFill>
                  <a:srgbClr val="1E293B">
                    <a:alpha val="100000"/>
                  </a:srgbClr>
                </a:solidFill>
                <a:latin typeface="Calibri"/>
              </a:rPr>
              <a:t><![CDATA[Dorsiflexion during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er coordination of these muscle groups ensures smooth and efficient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normal Gait Patterns]]></a:t>
            </a:r>
            <a:br/>
            <a:br/>
            <a:br/>
            <a:br/>
            <a:br/>
            <a:r>
              <a:rPr lang="en-US" strike="noStrike" sz="1400" spc="0" u="none" cap="none">
                <a:solidFill>
                  <a:srgbClr val="1E293B">
                    <a:alpha val="100000"/>
                  </a:srgbClr>
                </a:solidFill>
                <a:latin typeface="Calibri"/>
              </a:rPr>
              <a:t><![CDATA[Several characteristic gait abnormalities occur in orthopaedic and neurological disord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algic gait due to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gait due to hip abductor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page gait due to foot dr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stic gait in upper motor neuron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ddling gait in muscular 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ntification of these abnormal patterns helps clinicians determine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Methods of Gait Analysis]]></a:t>
            </a:r>
            <a:br/>
            <a:br/>
            <a:br/>
            <a:br/>
            <a:br/>
            <a:r>
              <a:rPr lang="en-US" strike="noStrike" sz="1400" spc="0" u="none" cap="none">
                <a:solidFill>
                  <a:srgbClr val="1E293B">
                    <a:alpha val="100000"/>
                  </a:srgbClr>
                </a:solidFill>
                <a:latin typeface="Calibri"/>
              </a:rPr>
              <a:t><![CDATA[Gait analysis can be performed through several methods depending on clinical require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servational gait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deo based motion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 plate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e dimensional motion capture sy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gait laboratories combine these technologies to study complex movement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 in Orthopaedics]]></a:t>
            </a:r>
            <a:br/>
            <a:br/>
            <a:br/>
            <a:br/>
            <a:br/>
            <a:r>
              <a:rPr lang="en-US" strike="noStrike" sz="1400" spc="0" u="none" cap="none">
                <a:solidFill>
                  <a:srgbClr val="1E293B">
                    <a:alpha val="100000"/>
                  </a:srgbClr>
                </a:solidFill>
                <a:latin typeface="Calibri"/>
              </a:rPr>
              <a:t><![CDATA[Understanding gait mechanics is essential in orthopaedic practice. Many musculoskeletal conditions alter normal walking patterns, and careful gait analysis helps identify functional impair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nalysis is particularly useful in evaluating limb length discrepancies, joint deformities, neuromuscular disorders and postoperative rehabilitation following orthopaed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nce phase occupies about six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 occupies about for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trike marks the beginning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gait occurs due to hip abductor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prevents foot drop during swing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erry J Gait Analysis Normal and Pathological Function]]></a:t>
            </a:r>
            <a:br/>
            <a:r>
              <a:rPr lang="en-US" strike="noStrike" sz="1200" spc="0" u="none" cap="none">
                <a:solidFill>
                  <a:srgbClr val="1E293B">
                    <a:alpha val="100000"/>
                  </a:srgbClr>
                </a:solidFill>
                <a:latin typeface="Calibri"/>
              </a:rPr>
              <a:t><![CDATA[Neumann DA Kinesiology of the Musculoskeletal System]]></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Gait An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it Cycle and Analys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ait cycle: stance (~60%) and swing (~40%); double support ~20% of cycle. Rocker phases: heel rocker, ankle rocker, forefoot rocker enable forward progression. Determinants reduce vertical COM excursion: pelvic rotation/tilt, knee flexion in stance, ankle mechanism, foot mechanism. Pathological gaits: Trendelenburg, antalgic, circumduction, steppage, equinus. Clinical gait analysis: observational + instrumented (temporal‑spatial, kinematics, kinetics, EM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Gait refers to the pattern of walking produced by the coordinated activity of muscles, bones, joints and the nervous system. Analysis of gait is an important component of orthopaedic evaluation because abnormalities in walking pattern often indicate underlying musculoskeletal or neurological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ait cycle describes the sequence of events that occur between two successive contacts of the same foot with the ground. Understanding the phases of the gait cycle allows clinicians to analyze abnormalities in walking and determine the underlying biomechanical ca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nalysis is widely used in orthopaedics, rehabilitation medicine, neurology and sports medicine. It helps in diagnosing conditions such as limb length discrepancy, muscle weakness, joint deformities, nerve injuries and cerebral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ic Terminology]]></a:t>
            </a:r>
            <a:br/>
            <a:br/>
            <a:br/>
            <a:br/>
            <a:br/>
            <a:r>
              <a:rPr lang="en-US" strike="noStrike" sz="1400" spc="0" u="none" cap="none">
                <a:solidFill>
                  <a:srgbClr val="1E293B">
                    <a:alpha val="100000"/>
                  </a:srgbClr>
                </a:solidFill>
                <a:latin typeface="Calibri"/>
              </a:rPr>
              <a:t><![CDATA[Several terms are commonly used when describing normal walking mechan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a:t>
            </a:r>
            <a:br/>
            <a:r>
              <a:rPr lang="en-US" strike="noStrike" sz="1400" spc="0" u="none" cap="none">
                <a:solidFill>
                  <a:srgbClr val="1E293B">
                    <a:alpha val="100000"/>
                  </a:srgbClr>
                </a:solidFill>
                <a:latin typeface="Calibri"/>
              </a:rPr>
              <a:t><![CDATA[Defin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de length]]></a:t>
            </a:r>
            <a:br/>
            <a:r>
              <a:rPr lang="en-US" strike="noStrike" sz="1400" spc="0" u="none" cap="none">
                <a:solidFill>
                  <a:srgbClr val="1E293B">
                    <a:alpha val="100000"/>
                  </a:srgbClr>
                </a:solidFill>
                <a:latin typeface="Calibri"/>
              </a:rPr>
              <a:t><![CDATA[Distance between successive heel strikes of the same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length]]></a:t>
            </a:r>
            <a:br/>
            <a:r>
              <a:rPr lang="en-US" strike="noStrike" sz="1400" spc="0" u="none" cap="none">
                <a:solidFill>
                  <a:srgbClr val="1E293B">
                    <a:alpha val="100000"/>
                  </a:srgbClr>
                </a:solidFill>
                <a:latin typeface="Calibri"/>
              </a:rPr>
              <a:t><![CDATA[Distance between heel strike of one foot and the opposit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dence]]></a:t>
            </a:r>
            <a:br/>
            <a:r>
              <a:rPr lang="en-US" strike="noStrike" sz="1400" spc="0" u="none" cap="none">
                <a:solidFill>
                  <a:srgbClr val="1E293B">
                    <a:alpha val="100000"/>
                  </a:srgbClr>
                </a:solidFill>
                <a:latin typeface="Calibri"/>
              </a:rPr>
              <a:t><![CDATA[Number of steps taken per minu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lking velocity]]></a:t>
            </a:r>
            <a:br/>
            <a:r>
              <a:rPr lang="en-US" strike="noStrike" sz="1400" spc="0" u="none" cap="none">
                <a:solidFill>
                  <a:srgbClr val="1E293B">
                    <a:alpha val="100000"/>
                  </a:srgbClr>
                </a:solidFill>
                <a:latin typeface="Calibri"/>
              </a:rPr>
              <a:t><![CDATA[Speed of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arameters are useful in quantitative gait analysis and help clinicians assess functional mo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s of the Gait Cycle]]></a:t>
            </a:r>
            <a:br/>
            <a:br/>
            <a:br/>
            <a:br/>
            <a:br/>
            <a:r>
              <a:rPr lang="en-US" strike="noStrike" sz="1400" spc="0" u="none" cap="none">
                <a:solidFill>
                  <a:srgbClr val="1E293B">
                    <a:alpha val="100000"/>
                  </a:srgbClr>
                </a:solidFill>
                <a:latin typeface="Calibri"/>
              </a:rPr>
              <a:t><![CDATA[The gait cycle is divided into two major phases: the stance phase and the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phase accounts for approximately sixty percent of the gait cy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 accounts for approximately for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ing the stance phase the foot remains in contact with the ground. During the swing phase the limb moves forward in preparation for the next ste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Percentage of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phase]]></a:t>
            </a:r>
            <a:br/>
            <a:r>
              <a:rPr lang="en-US" strike="noStrike" sz="1400" spc="0" u="none" cap="none">
                <a:solidFill>
                  <a:srgbClr val="1E293B">
                    <a:alpha val="100000"/>
                  </a:srgbClr>
                </a:solidFill>
                <a:latin typeface="Calibri"/>
              </a:rPr>
              <a:t><![CDATA[Approximately 60 perc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a:t>
            </a:r>
            <a:br/>
            <a:r>
              <a:rPr lang="en-US" strike="noStrike" sz="1400" spc="0" u="none" cap="none">
                <a:solidFill>
                  <a:srgbClr val="1E293B">
                    <a:alpha val="100000"/>
                  </a:srgbClr>
                </a:solidFill>
                <a:latin typeface="Calibri"/>
              </a:rPr>
              <a:t><![CDATA[Approximately 40 perc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divisions of Stance Phase]]></a:t>
            </a:r>
            <a:br/>
            <a:br/>
            <a:br/>
            <a:br/>
            <a:br/>
            <a:r>
              <a:rPr lang="en-US" strike="noStrike" sz="1400" spc="0" u="none" cap="none">
                <a:solidFill>
                  <a:srgbClr val="1E293B">
                    <a:alpha val="100000"/>
                  </a:srgbClr>
                </a:solidFill>
                <a:latin typeface="Calibri"/>
              </a:rPr>
              <a:t><![CDATA[The stance phase can be further divided into several functional stages that occur sequ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trike]]></a:t>
            </a:r>
            <a:br/>
            <a:r>
              <a:rPr lang="en-US" strike="noStrike" sz="1400" spc="0" u="none" cap="none">
                <a:solidFill>
                  <a:srgbClr val="1E293B">
                    <a:alpha val="100000"/>
                  </a:srgbClr>
                </a:solidFill>
                <a:latin typeface="Calibri"/>
              </a:rPr>
              <a:t><![CDATA[Initial contact of heel with the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flat]]></a:t>
            </a:r>
            <a:br/>
            <a:r>
              <a:rPr lang="en-US" strike="noStrike" sz="1400" spc="0" u="none" cap="none">
                <a:solidFill>
                  <a:srgbClr val="1E293B">
                    <a:alpha val="100000"/>
                  </a:srgbClr>
                </a:solidFill>
                <a:latin typeface="Calibri"/>
              </a:rPr>
              <a:t><![CDATA[Entire foot comes into contact with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 stance]]></a:t>
            </a:r>
            <a:br/>
            <a:r>
              <a:rPr lang="en-US" strike="noStrike" sz="1400" spc="0" u="none" cap="none">
                <a:solidFill>
                  <a:srgbClr val="1E293B">
                    <a:alpha val="100000"/>
                  </a:srgbClr>
                </a:solidFill>
                <a:latin typeface="Calibri"/>
              </a:rPr>
              <a:t><![CDATA[Body weight passes over the supporting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off]]></a:t>
            </a:r>
            <a:br/>
            <a:r>
              <a:rPr lang="en-US" strike="noStrike" sz="1400" spc="0" u="none" cap="none">
                <a:solidFill>
                  <a:srgbClr val="1E293B">
                    <a:alpha val="100000"/>
                  </a:srgbClr>
                </a:solidFill>
                <a:latin typeface="Calibri"/>
              </a:rPr>
              <a:t><![CDATA[Heel lifts from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e off]]></a:t>
            </a:r>
            <a:br/>
            <a:r>
              <a:rPr lang="en-US" strike="noStrike" sz="1400" spc="0" u="none" cap="none">
                <a:solidFill>
                  <a:srgbClr val="1E293B">
                    <a:alpha val="100000"/>
                  </a:srgbClr>
                </a:solidFill>
                <a:latin typeface="Calibri"/>
              </a:rPr>
              <a:t><![CDATA[Toes leave ground initiating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stages allow efficient transfer of body weight during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divisions of Swing Phase]]></a:t>
            </a:r>
            <a:br/>
            <a:br/>
            <a:br/>
            <a:br/>
            <a:br/>
            <a:r>
              <a:rPr lang="en-US" strike="noStrike" sz="1400" spc="0" u="none" cap="none">
                <a:solidFill>
                  <a:srgbClr val="1E293B">
                    <a:alpha val="100000"/>
                  </a:srgbClr>
                </a:solidFill>
                <a:latin typeface="Calibri"/>
              </a:rPr>
              <a:t><![CDATA[The swing phase is also divided into stages representing the movement of the limb through the 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swing]]></a:t>
            </a:r>
            <a:br/>
            <a:r>
              <a:rPr lang="en-US" strike="noStrike" sz="1400" spc="0" u="none" cap="none">
                <a:solidFill>
                  <a:srgbClr val="1E293B">
                    <a:alpha val="100000"/>
                  </a:srgbClr>
                </a:solidFill>
                <a:latin typeface="Calibri"/>
              </a:rPr>
              <a:t><![CDATA[Limb accelerates forw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 swing]]></a:t>
            </a:r>
            <a:br/>
            <a:r>
              <a:rPr lang="en-US" strike="noStrike" sz="1400" spc="0" u="none" cap="none">
                <a:solidFill>
                  <a:srgbClr val="1E293B">
                    <a:alpha val="100000"/>
                  </a:srgbClr>
                </a:solidFill>
                <a:latin typeface="Calibri"/>
              </a:rPr>
              <a:t><![CDATA[Limb passes beneath bod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inal swing]]></a:t>
            </a:r>
            <a:br/>
            <a:r>
              <a:rPr lang="en-US" strike="noStrike" sz="1400" spc="0" u="none" cap="none">
                <a:solidFill>
                  <a:srgbClr val="1E293B">
                    <a:alpha val="100000"/>
                  </a:srgbClr>
                </a:solidFill>
                <a:latin typeface="Calibri"/>
              </a:rPr>
              <a:t><![CDATA[Limb decelerates before heel strik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terminants of Normal Gait]]></a:t>
            </a:r>
            <a:br/>
            <a:br/>
            <a:br/>
            <a:br/>
            <a:br/>
            <a:r>
              <a:rPr lang="en-US" strike="noStrike" sz="1400" spc="0" u="none" cap="none">
                <a:solidFill>
                  <a:srgbClr val="1E293B">
                    <a:alpha val="100000"/>
                  </a:srgbClr>
                </a:solidFill>
                <a:latin typeface="Calibri"/>
              </a:rPr>
              <a:t><![CDATA[The determinants of gait are biomechanical features that minimize energy expenditure during walking. These mechanisms allow efficient forward movement while maintaining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til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flexion during 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and ankle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2026-05-27T02:11:15Z</dcterms:created>
  <dcterms:modified xsi:type="dcterms:W3CDTF">2026-05-27T02:11:15Z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