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825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iant Cell Tumor — Campanacci Classific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Investigations]]></a:t>
            </a:r>
            <a:br/>
            <a:br/>
            <a:r>
              <a:rPr lang="en-US" strike="noStrike" sz="1400" spc="0" u="none" cap="none">
                <a:solidFill>
                  <a:srgbClr val="1E293B">
                    <a:alpha val="100000"/>
                  </a:srgbClr>
                </a:solidFill>
                <a:latin typeface="Calibri"/>
              </a:rPr>
              <a:t><![CDATA[Symptoms: joint pain, swelling, limited range of motion; pathological fracture in approximately 10–15% at presentation; neurological symptoms in spinal and sacral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eccentric, lytic, epiphyseal lesion extending to or abutting the articular surface; no calcification; no periosteal reaction (unless fracture); soap-bubble appearance in some; no sclerotic rim in Grade II/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better defines cortical integrity, soft tissue extension, and lesion matrix — guides Campanacci grading; essential preoperativ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defines intramedullary extent, articular involvement, soft tissue mass, and joint congruity; fluid-fluid levels may be present (secondary ABC change — occurs in up to 14% of GCTs); guides surgical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uid-fluid levels on MRI: seen in aneurysmal bone cyst (ABC) but also in GCT with secondary ABC change and telangiectatic osteosarcoma — do not assume benign diagnosis from imaging alone; biopsy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chest: lung metastases in 1–3%; mandatory staging investigation; lung lesions may be late-presenting — surveillance CT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an: assesses polyostotic disease and skip lesions (rare in G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y & Molecular Biology]]></a:t>
            </a:r>
            <a:br/>
            <a:br/>
            <a:r>
              <a:rPr lang="en-US" strike="noStrike" sz="1400" spc="0" u="none" cap="none">
                <a:solidFill>
                  <a:srgbClr val="1E293B">
                    <a:alpha val="100000"/>
                  </a:srgbClr>
                </a:solidFill>
                <a:latin typeface="Calibri"/>
              </a:rPr>
              <a:t><![CDATA[Histology: mononuclear stromal cells (true neoplastic cells) + multinucleated osteoclast-like giant cells (reactive, non-neoplastic); uniformly distributed giant cells; mitoses may be present in stromal cells but not atypic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giant cells are RANKL-positive — express receptor activator of NF-κB ligand; stromal cells drive osteoclast recruitment and bone destruction via RANKL pathw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3.3 histone mutation (H3F3A gene, G34W substitution): present in >90% of GCTs — highly specific molecular marker; useful for confirming diagnosis in challenging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ignant GCT: rare (<1% primary; higher in irradiated tumours); frank sarcomatous transformation; treat as high-grade 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ung metastases from GCT: histologically benign giant cells in lung — can remain stable for years or slowly grow; resection indicated if enlarging or symptomatic; denosumab before metastasectomy now commonly u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The primary surgical strategy for most GCTs is intralesional curettage with adjuvants, preserving the joint whenever possible. Wide resection is reserved for select cases where joint preservation is not feasible or recurrence risk is very hig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lesional Curettage + Adjuvant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chnique: thorough curettage of entire cavity; high-speed burr (extended curettage) to remove additional 1–2 mm of residual tumour in bone walls — high-speed burring reduces recurrence rate significantly compared to curettage al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juvant methods to further reduce recurr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juvant]]></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enol]]></a:t>
            </a:r>
            <a:br/>
            <a:r>
              <a:rPr lang="en-US" strike="noStrike" sz="1400" spc="0" u="none" cap="none">
                <a:solidFill>
                  <a:srgbClr val="1E293B">
                    <a:alpha val="100000"/>
                  </a:srgbClr>
                </a:solidFill>
                <a:latin typeface="Calibri"/>
              </a:rPr>
              <a:t><![CDATA[Chemical cautery of residual tumour cells in cavity walls]]></a:t>
            </a:r>
            <a:br/>
            <a:r>
              <a:rPr lang="en-US" strike="noStrike" sz="1400" spc="0" u="none" cap="none">
                <a:solidFill>
                  <a:srgbClr val="1E293B">
                    <a:alpha val="100000"/>
                  </a:srgbClr>
                </a:solidFill>
                <a:latin typeface="Calibri"/>
              </a:rPr>
              <a:t><![CDATA[Effective; risk of skin/soft tissue burns if not carefully contai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gen peroxide]]></a:t>
            </a:r>
            <a:br/>
            <a:r>
              <a:rPr lang="en-US" strike="noStrike" sz="1400" spc="0" u="none" cap="none">
                <a:solidFill>
                  <a:srgbClr val="1E293B">
                    <a:alpha val="100000"/>
                  </a:srgbClr>
                </a:solidFill>
                <a:latin typeface="Calibri"/>
              </a:rPr>
              <a:t><![CDATA[Oxidative cell kill; mechanical lavage]]></a:t>
            </a:r>
            <a:br/>
            <a:r>
              <a:rPr lang="en-US" strike="noStrike" sz="1400" spc="0" u="none" cap="none">
                <a:solidFill>
                  <a:srgbClr val="1E293B">
                    <a:alpha val="100000"/>
                  </a:srgbClr>
                </a:solidFill>
                <a:latin typeface="Calibri"/>
              </a:rPr>
              <a:t><![CDATA[Widely used; safe; less evidence than pheno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quid nitrogen (cryotherapy)]]></a:t>
            </a:r>
            <a:br/>
            <a:r>
              <a:rPr lang="en-US" strike="noStrike" sz="1400" spc="0" u="none" cap="none">
                <a:solidFill>
                  <a:srgbClr val="1E293B">
                    <a:alpha val="100000"/>
                  </a:srgbClr>
                </a:solidFill>
                <a:latin typeface="Calibri"/>
              </a:rPr>
              <a:t><![CDATA[Freeze-thaw cycles destroy tumour cells in bone walls]]></a:t>
            </a:r>
            <a:br/>
            <a:r>
              <a:rPr lang="en-US" strike="noStrike" sz="1400" spc="0" u="none" cap="none">
                <a:solidFill>
                  <a:srgbClr val="1E293B">
                    <a:alpha val="100000"/>
                  </a:srgbClr>
                </a:solidFill>
                <a:latin typeface="Calibri"/>
              </a:rPr>
              <a:t><![CDATA[More effective adjuvant; higher fracture risk; learning cur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gon beam coagulation]]></a:t>
            </a:r>
            <a:br/>
            <a:r>
              <a:rPr lang="en-US" strike="noStrike" sz="1400" spc="0" u="none" cap="none">
                <a:solidFill>
                  <a:srgbClr val="1E293B">
                    <a:alpha val="100000"/>
                  </a:srgbClr>
                </a:solidFill>
                <a:latin typeface="Calibri"/>
              </a:rPr>
              <a:t><![CDATA[Thermal coagulation of cavity walls]]></a:t>
            </a:r>
            <a:br/>
            <a:r>
              <a:rPr lang="en-US" strike="noStrike" sz="1400" spc="0" u="none" cap="none">
                <a:solidFill>
                  <a:srgbClr val="1E293B">
                    <a:alpha val="100000"/>
                  </a:srgbClr>
                </a:solidFill>
                <a:latin typeface="Calibri"/>
              </a:rPr>
              <a:t><![CDATA[Effective; uniform depth of tissue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ampanacci M et al. Giant-cell tumor of bone. J Bone Joint Surg Am. 1987;69(1):106–114.]]></a:t>
            </a:r>
            <a:br/>
            <a:r>
              <a:rPr lang="en-US" strike="noStrike" sz="1200" spc="0" u="none" cap="none">
                <a:solidFill>
                  <a:srgbClr val="1E293B">
                    <a:alpha val="100000"/>
                  </a:srgbClr>
                </a:solidFill>
                <a:latin typeface="Calibri"/>
              </a:rPr>
              <a:t><![CDATA[Enneking WF. A system of staging musculoskeletal neoplasms. Clin Orthop Relat Res. 1986;204:9–24.]]></a:t>
            </a:r>
            <a:br/>
            <a:r>
              <a:rPr lang="en-US" strike="noStrike" sz="1200" spc="0" u="none" cap="none">
                <a:solidFill>
                  <a:srgbClr val="1E293B">
                    <a:alpha val="100000"/>
                  </a:srgbClr>
                </a:solidFill>
                <a:latin typeface="Calibri"/>
              </a:rPr>
              <a:t><![CDATA[Liede A et al. Incidence of giant cell tumour of bone in Asia: a study of cases referred to Peking Union Medical College Hospital. Bone Joint J. 2018.]]></a:t>
            </a:r>
            <a:br/>
            <a:r>
              <a:rPr lang="en-US" strike="noStrike" sz="1200" spc="0" u="none" cap="none">
                <a:solidFill>
                  <a:srgbClr val="1E293B">
                    <a:alpha val="100000"/>
                  </a:srgbClr>
                </a:solidFill>
                <a:latin typeface="Calibri"/>
              </a:rPr>
              <a:t><![CDATA[Thomas DM et al. Giant cell tumour of bone. Lancet Oncol. 2020;21(3):e151–e162.]]></a:t>
            </a:r>
            <a:br/>
            <a:r>
              <a:rPr lang="en-US" strike="noStrike" sz="1200" spc="0" u="none" cap="none">
                <a:solidFill>
                  <a:srgbClr val="1E293B">
                    <a:alpha val="100000"/>
                  </a:srgbClr>
                </a:solidFill>
                <a:latin typeface="Calibri"/>
              </a:rPr>
              <a:t><![CDATA[Chawla S et al. Denosumab in patients with giant-cell tumour of bone: a multicentre, open-label, phase 2 study. Lancet Oncol. 2013;14(9):901–908.]]></a:t>
            </a:r>
            <a:br/>
            <a:r>
              <a:rPr lang="en-US" strike="noStrike" sz="1200" spc="0" u="none" cap="none">
                <a:solidFill>
                  <a:srgbClr val="1E293B">
                    <a:alpha val="100000"/>
                  </a:srgbClr>
                </a:solidFill>
                <a:latin typeface="Calibri"/>
              </a:rPr>
              <a:t><![CDATA[Beebe-Dimmer JL et al. The epidemiology of giant cell tumour of bone. PLoS ONE. 2009.]]></a:t>
            </a:r>
            <a:br/>
            <a:r>
              <a:rPr lang="en-US" strike="noStrike" sz="1200" spc="0" u="none" cap="none">
                <a:solidFill>
                  <a:srgbClr val="1E293B">
                    <a:alpha val="100000"/>
                  </a:srgbClr>
                </a:solidFill>
                <a:latin typeface="Calibri"/>
              </a:rPr>
              <a:t><![CDATA[Cleven AHG et al. H3.3 histone mutation as a diagnostic and prognostic marker for giant cell t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ocally aggressive benign tumor in skeletally mature adults (20–40 yrs). Campanacci classification: Grade I (latent), II (active), III (aggressive with soft tissue extension). X-ray: eccentric lytic lesion, soap-bubble appearance. Treatment: extended curettage with adjuvants, PMMA, or wide excision. Denosumab indicated in sacral/spinal or unresectable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iant Cell Tumor — Campanacci Classific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Giant cell tumour of bone (GCT) is a locally aggressive benign bone tumour characterised by multinucleated osteoclast-like giant cells on a background of mononuclear stromal cells. Despite its benign histological classification, GCT has a significant risk of local recurrence and, in approximately 1–3% of cases, can metastasise to the lung. Understanding its behaviour, staging, and surgical management is fundamental to musculoskeletal oncolog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1–2 per million per year; accounts for approximately 5% of all primary bone tumours and 20% of benign bone tum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predominantly young adults aged 20–40 years; rare before growth plate closure (skeletal matu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ale:male ratio: slightly higher incidence in women (1.3:1)]]></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locations: distal femur (25%), proximal tibia (20%), distal radius (10%) — all epiphyseal and subarticular; always extends to the articular surface or just beneath it after physeal clo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CT is an epiphyseal tumour — it arises in the epiphysis after physeal closure; in skeletally immature patients it may begin in the metaphysis but crosses the physis to involve the epi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CT of sacrum and spine: less common but important; presents with back pain, neurological deficit; difficult to treat surgically; high recurrence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get disease: malignant degeneration of GCT or secondary GCT in Paget bone — important differential in elderly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mpanacci Classification]]></a:t>
            </a:r>
            <a:br/>
            <a:br/>
            <a:r>
              <a:rPr lang="en-US" strike="noStrike" sz="1400" spc="0" u="none" cap="none">
                <a:solidFill>
                  <a:srgbClr val="1E293B">
                    <a:alpha val="100000"/>
                  </a:srgbClr>
                </a:solidFill>
                <a:latin typeface="Calibri"/>
              </a:rPr>
              <a:t><![CDATA[The Campanacci grading system (1987) classifies GCT based on radiographic appearance and is the most widely used system for guiding surgical treatment deci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Radiographic Features]]></a:t>
            </a:r>
            <a:br/>
            <a:r>
              <a:rPr lang="en-US" strike="noStrike" sz="1400" spc="0" u="none" cap="none">
                <a:solidFill>
                  <a:srgbClr val="1E293B">
                    <a:alpha val="100000"/>
                  </a:srgbClr>
                </a:solidFill>
                <a:latin typeface="Calibri"/>
              </a:rPr>
              <a:t><![CDATA[Cortical Status]]></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Well-defined margins; geographic lysis; narrow zone of transition; sclerotic rim present]]></a:t>
            </a:r>
            <a:br/>
            <a:r>
              <a:rPr lang="en-US" strike="noStrike" sz="1400" spc="0" u="none" cap="none">
                <a:solidFill>
                  <a:srgbClr val="1E293B">
                    <a:alpha val="100000"/>
                  </a:srgbClr>
                </a:solidFill>
                <a:latin typeface="Calibri"/>
              </a:rPr>
              <a:t><![CDATA[Intact cortex]]></a:t>
            </a:r>
            <a:br/>
            <a:r>
              <a:rPr lang="en-US" strike="noStrike" sz="1400" spc="0" u="none" cap="none">
                <a:solidFill>
                  <a:srgbClr val="1E293B">
                    <a:alpha val="100000"/>
                  </a:srgbClr>
                </a:solidFill>
                <a:latin typeface="Calibri"/>
              </a:rPr>
              <a:t><![CDATA[Intralesional curettage ± adjuv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Relatively well-defined but no sclerotic rim; cortical thinning; endosteal scalloping]]></a:t>
            </a:r>
            <a:br/>
            <a:r>
              <a:rPr lang="en-US" strike="noStrike" sz="1400" spc="0" u="none" cap="none">
                <a:solidFill>
                  <a:srgbClr val="1E293B">
                    <a:alpha val="100000"/>
                  </a:srgbClr>
                </a:solidFill>
                <a:latin typeface="Calibri"/>
              </a:rPr>
              <a:t><![CDATA[Thinned but intact]]></a:t>
            </a:r>
            <a:br/>
            <a:r>
              <a:rPr lang="en-US" strike="noStrike" sz="1400" spc="0" u="none" cap="none">
                <a:solidFill>
                  <a:srgbClr val="1E293B">
                    <a:alpha val="100000"/>
                  </a:srgbClr>
                </a:solidFill>
                <a:latin typeface="Calibri"/>
              </a:rPr>
              <a:t><![CDATA[Intralesional curettage + adjuvant + bone grafting/cement; most common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Poorly defined margins; cortical destruction; soft tissue extension; no sclerotic rim]]></a:t>
            </a:r>
            <a:br/>
            <a:r>
              <a:rPr lang="en-US" strike="noStrike" sz="1400" spc="0" u="none" cap="none">
                <a:solidFill>
                  <a:srgbClr val="1E293B">
                    <a:alpha val="100000"/>
                  </a:srgbClr>
                </a:solidFill>
                <a:latin typeface="Calibri"/>
              </a:rPr>
              <a:t><![CDATA[Cortex destroyed; soft tissue mass]]></a:t>
            </a:r>
            <a:br/>
            <a:r>
              <a:rPr lang="en-US" strike="noStrike" sz="1400" spc="0" u="none" cap="none">
                <a:solidFill>
                  <a:srgbClr val="1E293B">
                    <a:alpha val="100000"/>
                  </a:srgbClr>
                </a:solidFill>
                <a:latin typeface="Calibri"/>
              </a:rPr>
              <a:t><![CDATA[Wide resection or extended curettage; consider reconstruction with prosthesis or allograf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mpanacci Grade II is the most common presentation — guides most surgical decisions in everyda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with soft tissue extension: associated with higher recurrence rate; wide resection strongly considered to reduce recurrence risk, particularly at distal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mpanacci grading is based on plain radiographs; CT and MRI add information about cortical integrity and soft tissue extent beyond what plain films sh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2">
  <a:themeElements>
    <a:clrScheme name="Theme4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2026-06-10T08:59:43Z</dcterms:created>
  <dcterms:modified xsi:type="dcterms:W3CDTF">2026-06-10T08:59:43Z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