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41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aemophilic Arthropath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demand (episodic) treatment: factor replacement given only at time of bleed — associated with significantly higher rates of arthropathy compared to prophylaxis; still used in resource-limited sett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hibitors: approximately 25–30% of severe haemophilia A patients develop factor VIII inhibitors (neutralising antibodies); render standard factor replacement ineffective; manage with bypassing agents — recombinant factor VIIa (rFVIIa) or activated prothrombin complex concentrate (aPCC, FEIBA); emicizumab (monoclonal antibody) is now used for inhibitor patients — does not require frequent infusions; given subcutaneously weekly/month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icizumab (Hemlibra): bispecific antibody mimicking FVIII function — bridges FIXa and FX; approved for haemophilia A with and without inhibitors; subcutaneous injection weekly/fortnightly/monthly; dramatically reduces bleed rate; does not replace FVIII and does not correct laboratory APTT — important for surgical planning (use FVIII level not APTT for monitoring during surgery in thes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DAVP (desmopressin): stimulates endogenous FVIII release; useful in mild haemophilia A for minor procedures; no effect in severe haemophilia A or any haemophilia 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Haemarthrosis — Management]]></a:t>
            </a:r>
            <a:br/>
            <a:br/>
            <a:r>
              <a:rPr lang="en-US" strike="noStrike" sz="1400" spc="0" u="none" cap="none">
                <a:solidFill>
                  <a:srgbClr val="1E293B">
                    <a:alpha val="100000"/>
                  </a:srgbClr>
                </a:solidFill>
                <a:latin typeface="Calibri"/>
              </a:rPr>
              <a:t><![CDATA[RICE protocol: rest, ice, compression, elevation — adjuncts to factor re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 replacement: first-line treatment — raise FVIII/FIX level to 50% (moderate bleed) or 80–100% (severe/large joint bleed); administer within 2 hours of symptom onset for best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piration of tense haemarthrosis: under factor cover; reduces pain, synovial iron load, and prevents cartilage damage; performed when joint is tense and painful despite factor replacement — must be performed with adequate factor cover (aim for >50% factor level) to prevent continued bleeding]]>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COX-2 inhibitors only — traditional NSAIDs impair platelet function and increase bleeding risk; celecoxib acceptable adjunct for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examic acid: antifibrinolytic; useful adjunct for mucosal bleeds and some joint bleeds; reduces clot 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All surgery in haemophilia must be planned in close collaboration with the haematology team. Factor levels must be optimised preoperatively and maintained throughout the perioperative period. Surgery in patients with inhibitors requires specialist haemophilia centre inp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Factor Level Targ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synovectomy]]></a:t>
            </a:r>
            <a:br/>
            <a:r>
              <a:rPr lang="en-US" strike="noStrike" sz="1400" spc="0" u="none" cap="none">
                <a:solidFill>
                  <a:srgbClr val="1E293B">
                    <a:alpha val="100000"/>
                  </a:srgbClr>
                </a:solidFill>
                <a:latin typeface="Calibri"/>
              </a:rPr>
              <a:t><![CDATA[Chronic synovitis (Arnold-Hilgartner Grade III); frequent recurrent haemarthroses not controlled by prophylaxis]]></a:t>
            </a:r>
            <a:br/>
            <a:r>
              <a:rPr lang="en-US" strike="noStrike" sz="1400" spc="0" u="none" cap="none">
                <a:solidFill>
                  <a:srgbClr val="1E293B">
                    <a:alpha val="100000"/>
                  </a:srgbClr>
                </a:solidFill>
                <a:latin typeface="Calibri"/>
              </a:rPr>
              <a:t><![CDATA[>80% preoperatively; >50% for 5–7 days post-op]]>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synovectomy (chemical/radioisotope)]]></a:t>
            </a:r>
            <a:br/>
            <a:r>
              <a:rPr lang="en-US" strike="noStrike" sz="1400" spc="0" u="none" cap="none">
                <a:solidFill>
                  <a:srgbClr val="1E293B">
                    <a:alpha val="100000"/>
                  </a:srgbClr>
                </a:solidFill>
                <a:latin typeface="Calibri"/>
              </a:rPr>
              <a:t><![CDATA[Alternative to surgical synovectomy; yttrium-90 (knee), rhenium-186 (smaller joints); synovial ablation]]></a:t>
            </a:r>
            <a:br/>
            <a:r>
              <a:rPr lang="en-US" strike="noStrike" sz="1400" spc="0" u="none" cap="none">
                <a:solidFill>
                  <a:srgbClr val="1E293B">
                    <a:alpha val="100000"/>
                  </a:srgbClr>
                </a:solidFill>
                <a:latin typeface="Calibri"/>
              </a:rPr>
              <a:t><![CDATA[Factor cover required for procedure; suitable for patients with inhibi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knee arthroplasty (TKA)]]></a:t>
            </a:r>
            <a:br/>
            <a:r>
              <a:rPr lang="en-US" strike="noStrike" sz="1400" spc="0" u="none" cap="none">
                <a:solidFill>
                  <a:srgbClr val="1E293B">
                    <a:alpha val="100000"/>
                  </a:srgbClr>
                </a:solidFill>
                <a:latin typeface="Calibri"/>
              </a:rPr>
              <a:t><![CDATA[Arnold-Hilgartner Grade IV–V; disabling pain; failed conservative management]]></a:t>
            </a:r>
            <a:br/>
            <a:r>
              <a:rPr lang="en-US" strike="noStrike" sz="1400" spc="0" u="none" cap="none">
                <a:solidFill>
                  <a:srgbClr val="1E293B">
                    <a:alpha val="100000"/>
                  </a:srgbClr>
                </a:solidFill>
                <a:latin typeface="Calibri"/>
              </a:rPr>
              <a:t><![CDATA[>100% perioperatively; maintained >50–80% for 14 days post-op; haematology team perioperative cover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hip arthroplasty (THA)]]></a:t>
            </a:r>
            <a:br/>
            <a:r>
              <a:rPr lang="en-US" strike="noStrike" sz="1400" spc="0" u="none" cap="none">
                <a:solidFill>
                  <a:srgbClr val="1E293B">
                    <a:alpha val="100000"/>
                  </a:srgbClr>
                </a:solidFill>
                <a:latin typeface="Calibri"/>
              </a:rPr>
              <a:t><![CDATA[Haemophilic hip arthropathy; similar indications to knee]]></a:t>
            </a:r>
            <a:br/>
            <a:r>
              <a:rPr lang="en-US" strike="noStrike" sz="1400" spc="0" u="none" cap="none">
                <a:solidFill>
                  <a:srgbClr val="1E293B">
                    <a:alpha val="100000"/>
                  </a:srgbClr>
                </a:solidFill>
                <a:latin typeface="Calibri"/>
              </a:rPr>
              <a:t><![CDATA[As for TKA; higher blood loss anticip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 arthrodesis or arthroplasty]]></a:t>
            </a:r>
            <a:br/>
            <a:r>
              <a:rPr lang="en-US" strike="noStrike" sz="1400" spc="0" u="none" cap="none">
                <a:solidFill>
                  <a:srgbClr val="1E293B">
                    <a:alpha val="100000"/>
                  </a:srgbClr>
                </a:solidFill>
                <a:latin typeface="Calibri"/>
              </a:rPr>
              <a:t><![CDATA[Haemophilic ankle arthropathy; fixed equinus deformity]]></a:t>
            </a:r>
            <a:br/>
            <a:r>
              <a:rPr lang="en-US" strike="noStrike" sz="1400" spc="0" u="none" cap="none">
                <a:solidFill>
                  <a:srgbClr val="1E293B">
                    <a:alpha val="100000"/>
                  </a:srgbClr>
                </a:solidFill>
                <a:latin typeface="Calibri"/>
              </a:rPr>
              <a:t><![CDATA[As for major joint arthroplasty; arthrodesis preferred in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driguez-Merchan EC. The haemophilic arthropathy. Haemophilia. 2007;13 Suppl 3:61–70.]]></a:t>
            </a:r>
            <a:br/>
            <a:r>
              <a:rPr lang="en-US" strike="noStrike" sz="1200" spc="0" u="none" cap="none">
                <a:solidFill>
                  <a:srgbClr val="1E293B">
                    <a:alpha val="100000"/>
                  </a:srgbClr>
                </a:solidFill>
                <a:latin typeface="Calibri"/>
              </a:rPr>
              <a:t><![CDATA[Nilsson IM et al. Twenty-five years experience of prophylactic treatment in severe haemophilia A and B. J Intern Med. 1992;232(1):25–32.]]></a:t>
            </a:r>
            <a:br/>
            <a:r>
              <a:rPr lang="en-US" strike="noStrike" sz="1200" spc="0" u="none" cap="none">
                <a:solidFill>
                  <a:srgbClr val="1E293B">
                    <a:alpha val="100000"/>
                  </a:srgbClr>
                </a:solidFill>
                <a:latin typeface="Calibri"/>
              </a:rPr>
              <a:t><![CDATA[Luck JV Jr et al. Total knee arthroplasty in haemophilia. Instr Course Lect. 1994;43:303–314.]]></a:t>
            </a:r>
            <a:br/>
            <a:r>
              <a:rPr lang="en-US" strike="noStrike" sz="1200" spc="0" u="none" cap="none">
                <a:solidFill>
                  <a:srgbClr val="1E293B">
                    <a:alpha val="100000"/>
                  </a:srgbClr>
                </a:solidFill>
                <a:latin typeface="Calibri"/>
              </a:rPr>
              <a:t><![CDATA[Arnold WD, Hilgartner MW. Hemophilic arthropathy. J Bone Joint Surg Am. 1977;59(3):287–305.]]></a:t>
            </a:r>
            <a:br/>
            <a:r>
              <a:rPr lang="en-US" strike="noStrike" sz="1200" spc="0" u="none" cap="none">
                <a:solidFill>
                  <a:srgbClr val="1E293B">
                    <a:alpha val="100000"/>
                  </a:srgbClr>
                </a:solidFill>
                <a:latin typeface="Calibri"/>
              </a:rPr>
              <a:t><![CDATA[Manco-Johnson MJ et al. Prophylaxis versus episodic treatment to prevent joint disease in boys with severe haemophilia. N Engl J Med. 2007;357(6):535–544.]]></a:t>
            </a:r>
            <a:br/>
            <a:r>
              <a:rPr lang="en-US" strike="noStrike" sz="1200" spc="0" u="none" cap="none">
                <a:solidFill>
                  <a:srgbClr val="1E293B">
                    <a:alpha val="100000"/>
                  </a:srgbClr>
                </a:solidFill>
                <a:latin typeface="Calibri"/>
              </a:rPr>
              <a:t><![CDATA[Mahlangu J et al. Emicizumab prophylaxis in patients with haemophilia A with inhibitors (HAVEN 2). N Engl J Med. 2018.]]></a:t>
            </a:r>
            <a:br/>
            <a:r>
              <a:rPr lang="en-US" strike="noStrike" sz="1200" spc="0" u="none" cap="none">
                <a:solidFill>
                  <a:srgbClr val="1E293B">
                    <a:alpha val="100000"/>
                  </a:srgbClr>
                </a:solidFill>
                <a:latin typeface="Calibri"/>
              </a:rPr>
              <a:t><![CDATA[Coppola A et al. Current and emerging issues in haemophil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aused by recurrent hemarthrosis in hemophilia A/B leading to synovitis, cartilage loss, and arthritis. Target joints: knee, ankle, elbow—recurrent bleeds produce synovial hypertrophy. Radiographic findings: squaring of patella, widened intercondylar notch, subchondral cysts. MRI: sensitive for synovial hypertrophy, hemosiderin deposition, and cartilage thinning. Treatment: prophylactic factor replacement, radiosynovectomy/arthroscopic synovectomy, arthroplasty in end‑s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aemophilic Arthropath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Haemophilic arthropathy is the progressive joint destruction that results from recurrent intra-articular haemorrhage (haemarthrosis) in patients with haemophilia A (factor VIII deficiency) or haemophilia B (factor IX deficiency). It is the most debilitating musculoskeletal complication of haemophilia and a major determinant of quality of life. Understanding the pathophysiology of synovial iron deposition, cartilage degradation, and the principles of both preventative and reconstructive management is essential for the orthopaedic surgeon caring for haemophili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ophilia A: deficiency of factor VIII; X-linked recessive; incidence approximately 1 in 5,000 male bir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ophilia B: deficiency of factor IX; X-linked recessive; incidence approximately 1 in 30,000 male bir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ity classification: severe <1% factor activity; moderate 1–5%; mild 5–40% — severe haemophilia is responsible for the vast majority of haemarthroses and arthr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ly affected joints: knee (45%), elbow (30%), ankle (15%) — these are called the "target joints"; hip, shoulder, and wrist less commonly aff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arthropathy: acute haemarthrosis → iron deposition in synovium (haemosiderin) → chronic synovitis → proliferative synovial pannus → cartilage degradation by metalloproteinases, iron-induced free radical damage, and direct chondrocyte toxicity → subchondral bone erosion → arthr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single acute haemarthrosis triggers synovial iron deposition and initiates the inflammatory cascade — even one missed or inadequately treated haemarthrosis can accelerate joint deterioration; this is the rationale for aggressive prophylactic factor re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nold-Hilgartner Classification (Knee)]]></a:t>
            </a:r>
            <a:br/>
            <a:br/>
            <a:r>
              <a:rPr lang="en-US" strike="noStrike" sz="1400" spc="0" u="none" cap="none">
                <a:solidFill>
                  <a:srgbClr val="1E293B">
                    <a:alpha val="100000"/>
                  </a:srgbClr>
                </a:solidFill>
                <a:latin typeface="Calibri"/>
              </a:rPr>
              <a:t><![CDATA[The Arnold-Hilgartner classification grades haemophilic arthropathy of the knee based on radiographic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Clinical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Normal joint; no radiographic abnormality]]></a:t>
            </a:r>
            <a:br/>
            <a:r>
              <a:rPr lang="en-US" strike="noStrike" sz="1400" spc="0" u="none" cap="none">
                <a:solidFill>
                  <a:srgbClr val="1E293B">
                    <a:alpha val="100000"/>
                  </a:srgbClr>
                </a:solidFill>
                <a:latin typeface="Calibri"/>
              </a:rPr>
              <a:t><![CDATA[Normal; prevent haemarthrosis with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Soft tissue swelling only; no bony changes]]></a:t>
            </a:r>
            <a:br/>
            <a:r>
              <a:rPr lang="en-US" strike="noStrike" sz="1400" spc="0" u="none" cap="none">
                <a:solidFill>
                  <a:srgbClr val="1E293B">
                    <a:alpha val="100000"/>
                  </a:srgbClr>
                </a:solidFill>
                <a:latin typeface="Calibri"/>
              </a:rPr>
              <a:t><![CDATA[Acute haemarthrosis; factor replacement + aspiration if te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Osteoporosis + overgrowth of epiphysis; no joint space narrowing]]></a:t>
            </a:r>
            <a:br/>
            <a:r>
              <a:rPr lang="en-US" strike="noStrike" sz="1400" spc="0" u="none" cap="none">
                <a:solidFill>
                  <a:srgbClr val="1E293B">
                    <a:alpha val="100000"/>
                  </a:srgbClr>
                </a:solidFill>
                <a:latin typeface="Calibri"/>
              </a:rPr>
              <a:t><![CDATA[Chronic synovitis developing; intensify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Subchondral cysts; irregularity of subchondral bone; joint space preserved]]></a:t>
            </a:r>
            <a:br/>
            <a:r>
              <a:rPr lang="en-US" strike="noStrike" sz="1400" spc="0" u="none" cap="none">
                <a:solidFill>
                  <a:srgbClr val="1E293B">
                    <a:alpha val="100000"/>
                  </a:srgbClr>
                </a:solidFill>
                <a:latin typeface="Calibri"/>
              </a:rPr>
              <a:t><![CDATA[Synovectomy (arthroscopic) to reduce haemarthrosis frequ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Significant joint space narrowing; extensive subchondral irregularity]]></a:t>
            </a:r>
            <a:br/>
            <a:r>
              <a:rPr lang="en-US" strike="noStrike" sz="1400" spc="0" u="none" cap="none">
                <a:solidFill>
                  <a:srgbClr val="1E293B">
                    <a:alpha val="100000"/>
                  </a:srgbClr>
                </a:solidFill>
                <a:latin typeface="Calibri"/>
              </a:rPr>
              <a:t><![CDATA[Advanced arthropathy; conservative management and prophylaxis; consider arthroplasty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Complete joint space loss; fibrous ankylosis; destroyed joint]]></a:t>
            </a:r>
            <a:br/>
            <a:r>
              <a:rPr lang="en-US" strike="noStrike" sz="1400" spc="0" u="none" cap="none">
                <a:solidFill>
                  <a:srgbClr val="1E293B">
                    <a:alpha val="100000"/>
                  </a:srgbClr>
                </a:solidFill>
                <a:latin typeface="Calibri"/>
              </a:rPr>
              <a:t><![CDATA[End-stage; total joint arthroplasty or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 — Factor Replacement]]></a:t>
            </a:r>
            <a:br/>
            <a:br/>
            <a:r>
              <a:rPr lang="en-US" strike="noStrike" sz="1400" spc="0" u="none" cap="none">
                <a:solidFill>
                  <a:srgbClr val="1E293B">
                    <a:alpha val="100000"/>
                  </a:srgbClr>
                </a:solidFill>
                <a:latin typeface="Calibri"/>
              </a:rPr>
              <a:t><![CDATA[Primary prophylaxis: regular factor VIII or IX infusions from early childhood (before first joint bleed or from age 1–2 years) — proven to prevent arthropathy; standard of care in developed nations; target trough factor level >1–3%; three times weekly for FVIII, twice weekly for FIX]]>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9">
  <a:themeElements>
    <a:clrScheme name="Theme7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2026-05-27T01:25:44Z</dcterms:created>
  <dcterms:modified xsi:type="dcterms:W3CDTF">2026-05-27T01:25:44Z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