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81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ip Labral Tears — Classification, Diagnosis & Arthroscopic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vestigations]]></a:t>
            </a:r>
            <a:br/>
            <a:br/>
            <a:r>
              <a:rPr lang="en-US" strike="noStrike" sz="1400" spc="0" u="none" cap="none">
                <a:solidFill>
                  <a:srgbClr val="1E293B">
                    <a:alpha val="100000"/>
                  </a:srgbClr>
                </a:solidFill>
                <a:latin typeface="Calibri"/>
              </a:rPr>
              <a:t><![CDATA[Symptoms: anterior groin pain (C-sign); activity-related; sharp pain with sudden twisting or pivoting; a `clicking` or `catching` sensation within the hip (highly specific for labral tear); painful arc during hip flexion; pain with prolonged sitting; symptoms frequently overlap with FAI; isolated labral tears without FAI are less common and should prompt assessment for hip dysplasia (LCEA <20°) or hip instability (capsular laxity, E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DIR test: as described in the FAI article — reproduces anterior groin pain; sensitivity ~88% for intra-articular pathology including labral tears; positive FADIR in the context of MRI-confirmed labral tear = high probability of symptomatic labral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our test: the hip is flexed, adducted, and an axial compression force applied while rotating the hip through its arc; a positive test (reproduction of pain or clicking) suggests labral or chondral pathology; less specific than FAD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 arthrography: the gold standard investigation for labral tears; intra-articular gadolinium distends the joint and enters the tear, making it visible on T1 fat-saturated sequences as a bright signal extending into the labrum; sensitivity ~90%, specificity ~91% for labral tears; superior to standard MRI (sensitivity ~65%); the anterosuperior labrum is best assessed on the coronal oblique sequence; radial sequences through the femoral head-neck junction simultaneously assess the cam deformity (alpha angle) and labral integrity; the preferred investigation before hip arth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Management]]></a:t>
            </a:r>
            <a:br/>
            <a:br/>
            <a:r>
              <a:rPr lang="en-US" strike="noStrike" sz="1400" spc="0" u="none" cap="none">
                <a:solidFill>
                  <a:srgbClr val="1E293B">
                    <a:alpha val="100000"/>
                  </a:srgbClr>
                </a:solidFill>
                <a:latin typeface="Calibri"/>
              </a:rPr>
              <a:t><![CDATA[Labral repair (preferred over debridement): the torn labrum is reattached to the acetabular rim using suture anchors placed through arthroscopic portals (standard portals: anterolateral AL, mid-anterior MA, and proximal mid-anterior PMA — placed under fluoroscopic guidance); the labral base is prepared with a burr to create a bleeding bony bed; anchors are placed at the rim and sutures passed through the labral tissue to re-fix the detached labrum; typically 2–4 anchors per labral tear segment; the re-attached labrum must be watertight to restore the fluid seal; multiple studies (Larson, Philippon, Domb) demonstrate superior outcomes with labral repair vs debridement — labral debridement alone has worse pain scores, lower return-to-sport rates, and higher rates of conversion to THA at 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ral debridement: reserved for labrums that are truly irreparable (frayed, macerated, degenerative tissue that cannot be sutured); debridement alone removes the painful torn tissue but does NOT restore the suction seal; associated with inferior outcomes compared to repair; avoid if any repairable tissue is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ral reconstruction: for irreparable labral tears (previously debrided, severely degenerated, or insufficient tissue for repair); a graft is used to reconstruct the labrum; graft options: iliotibial band (most common), ligamentum teres, gracilis tendon, capsular tissue; the graft is secured at the acetabular rim using suture anchors in the same fashion as repair; restores the suction seal and containment function; indicated for revision hip arthroscopy after failed prior labral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current cam resection: labral repair without addressing the underlying cam deformity has a high failure rate; the cam lesion will continue to impinge against the repaired labrum and re-tear it; therefore labral repair must ALWAYS be combined with correction of the underlying structural cause (cam resection for cam FAI; rim trimming for focal pincer; PAO for hip dysplasia); failure to address the cause = predictable failure of the labral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rehabilitation: immediate partial weight-bearing with crutches for 2–4 weeks (to protect the suture anchors and allow labral healing); passive range of motion exercises from day 1 (hip pump exercises); no active hip flexion against resistance for 4–6 weeks (to protect the labral repair from the pull of the iliopsoas); progressive strengthening at 6–8 weeks; return to running at 3–4 months; return to sport at 4–6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eldes RM et al. Anatomy, histologic features, and vascularity of the adult acetabular labrum. Clin Orthop Relat Res. 2001;382:232–240.]]></a:t>
            </a:r>
            <a:br/>
            <a:r>
              <a:rPr lang="en-US" strike="noStrike" sz="1200" spc="0" u="none" cap="none">
                <a:solidFill>
                  <a:srgbClr val="1E293B">
                    <a:alpha val="100000"/>
                  </a:srgbClr>
                </a:solidFill>
                <a:latin typeface="Calibri"/>
              </a:rPr>
              <a:t><![CDATA[Larson CM et al. Outcomes of labral reconstruction and repair in the hip. Am J Sports Med. 2011.]]></a:t>
            </a:r>
            <a:br/>
            <a:r>
              <a:rPr lang="en-US" strike="noStrike" sz="1200" spc="0" u="none" cap="none">
                <a:solidFill>
                  <a:srgbClr val="1E293B">
                    <a:alpha val="100000"/>
                  </a:srgbClr>
                </a:solidFill>
                <a:latin typeface="Calibri"/>
              </a:rPr>
              <a:t><![CDATA[Philippon MJ et al. Hip arthroscopy for femoroacetabular impingement with associated chondrolabral dysfunction. J Bone Joint Surg Br. 2009.]]></a:t>
            </a:r>
            <a:br/>
            <a:r>
              <a:rPr lang="en-US" strike="noStrike" sz="1200" spc="0" u="none" cap="none">
                <a:solidFill>
                  <a:srgbClr val="1E293B">
                    <a:alpha val="100000"/>
                  </a:srgbClr>
                </a:solidFill>
                <a:latin typeface="Calibri"/>
              </a:rPr>
              <a:t><![CDATA[Domb BG et al. Labral reconstruction versus labral repair in the hip: a matched-pair controlled study with minimum 2-year follow-up. Am J Sports Med. 2017.]]></a:t>
            </a:r>
            <a:br/>
            <a:r>
              <a:rPr lang="en-US" strike="noStrike" sz="1200" spc="0" u="none" cap="none">
                <a:solidFill>
                  <a:srgbClr val="1E293B">
                    <a:alpha val="100000"/>
                  </a:srgbClr>
                </a:solidFill>
                <a:latin typeface="Calibri"/>
              </a:rPr>
              <a:t><![CDATA[Czerny C et al. MR arthrography of the adult acetabular-labral complex. AJR Am J Roentgenol. 1996.]]></a:t>
            </a:r>
            <a:br/>
            <a:r>
              <a:rPr lang="en-US" strike="noStrike" sz="1200" spc="0" u="none" cap="none">
                <a:solidFill>
                  <a:srgbClr val="1E293B">
                    <a:alpha val="100000"/>
                  </a:srgbClr>
                </a:solidFill>
                <a:latin typeface="Calibri"/>
              </a:rPr>
              <a:t><![CDATA[Burnett RS et al. Clinical presentation of patients with tears of the acetabular labrum. J Bone Joint Surg Am. 2006....]]></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tailed guide to hip labral tears covering anatomy, Seldes/Czerny classification, clinical tests, MR arthrography, arthroscopic repair vs debridement vs reconstruction, and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ip Labral Tears — Classification, Diagnosis & Arthroscopic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r>
              <a:rPr lang="en-US" strike="noStrike" sz="1400" spc="0" u="none" cap="none">
                <a:solidFill>
                  <a:srgbClr val="1E293B">
                    <a:alpha val="100000"/>
                  </a:srgbClr>
                </a:solidFill>
                <a:latin typeface="Calibri"/>
              </a:rPr>
              <a:t><![CDATA[The acetabular labrum is a fibrocartilaginous rim attached to the bony margin of the acetabulum that deepens the hip socket, contributes to femoral head containment, and provides a fluid seal that maintains joint lubrication and intra-articular pressure. Labral tears are a significant source of hip pain in active adults and are strongly associated with femoroacetabular impingement (FAI) — the anterosuperior labrum is the most commonly torn segment, reflecting the anterosuperior location of cam impingement contact. Isolated labral tears without structural FAI are less common and may indicate hip dysplasia, trauma, or capsular laxity. With the advent of hip arthroscopy, labral tears are now routinely treated with repair rather than debridement, with markedly improved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ral anatomy: the labrum is a triangular fibrocartilaginous structure encircling the acetabular rim continuously except at the inferior notch where the transverse acetabular ligament bridges the gap; it is attached to the bony acetabulum at its base (osseous attachment) and to the articular cartilage at the transition zone (the chondrolabral junction — the zone most vulnerable to tearing in FAI); the labrum deepens the acetabular socket from approximately 5 mm to 9 mm; the zone of chondrolabral junction is supplied by vascularity from the periacetabular vessels — the outer third of the labrum is vascular (capable of healing), while the inner two thirds are relatively avascul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 (1) load distribution — distributes load across the acetabular cartilage, reducing peak contact stress; (2) fluid seal (suction seal) — the labrum creates a fluid film between the femoral head and the acetabular cartilage, maintaining intra-articular pressure that is essential for joint lubrication and femoral head containment; disruption of the seal dramatically increases contact stress and accelerates cartilage wear; (3) hip stability — provides approximately 22% of resistance to femoral head distraction fo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Labral Tears]]></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System]]></a:t>
            </a:r>
            <a:br/>
            <a:r>
              <a:rPr lang="en-US" strike="noStrike" sz="1400" spc="0" u="none" cap="none">
                <a:solidFill>
                  <a:srgbClr val="1E293B">
                    <a:alpha val="100000"/>
                  </a:srgbClr>
                </a:solidFill>
                <a:latin typeface="Calibri"/>
              </a:rPr>
              <a:t><![CDATA[Grades/Types]]></a:t>
            </a:r>
            <a:br/>
            <a:r>
              <a:rPr lang="en-US" strike="noStrike" sz="1400" spc="0" u="none" cap="none">
                <a:solidFill>
                  <a:srgbClr val="1E293B">
                    <a:alpha val="100000"/>
                  </a:srgbClr>
                </a:solidFill>
                <a:latin typeface="Calibri"/>
              </a:rPr>
              <a:t><![CDATA[Clinical 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ldes Classification (2001)]]></a:t>
            </a:r>
            <a:br/>
            <a:r>
              <a:rPr lang="en-US" strike="noStrike" sz="1400" spc="0" u="none" cap="none">
                <a:solidFill>
                  <a:srgbClr val="1E293B">
                    <a:alpha val="100000"/>
                  </a:srgbClr>
                </a:solidFill>
                <a:latin typeface="Calibri"/>
              </a:rPr>
              <a:t><![CDATA[Based on the anatomical zone of tear at the chondrolabral junction]]></a:t>
            </a:r>
            <a:br/>
            <a:r>
              <a:rPr lang="en-US" strike="noStrike" sz="1400" spc="0" u="none" cap="none">
                <a:solidFill>
                  <a:srgbClr val="1E293B">
                    <a:alpha val="100000"/>
                  </a:srgbClr>
                </a:solidFill>
                <a:latin typeface="Calibri"/>
              </a:rPr>
              <a:t><![CDATA[Type 1 — detachment at the chondrolabral junction (the labrum peels away from the articular cartilage at the transition zone — the most common pattern, associated with FAI); Type 2 — variable-depth intralabral tears with one or more cleavage planes within the labral substance (intrasubstance tears); Type 1 tears are more amenable to repair; Type 2 intrasubstance tears may not be repairable]]></a:t>
            </a:r>
            <a:br/>
            <a:r>
              <a:rPr lang="en-US" strike="noStrike" sz="1400" spc="0" u="none" cap="none">
                <a:solidFill>
                  <a:srgbClr val="1E293B">
                    <a:alpha val="100000"/>
                  </a:srgbClr>
                </a:solidFill>
                <a:latin typeface="Calibri"/>
              </a:rPr>
              <a:t><![CDATA[Guides repairability — Type 1 detachment is the classic repair scenario; Type 2 intrasubstance tears may require debridement or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zerny MRI Classification]]></a:t>
            </a:r>
            <a:br/>
            <a:r>
              <a:rPr lang="en-US" strike="noStrike" sz="1400" spc="0" u="none" cap="none">
                <a:solidFill>
                  <a:srgbClr val="1E293B">
                    <a:alpha val="100000"/>
                  </a:srgbClr>
                </a:solidFill>
                <a:latin typeface="Calibri"/>
              </a:rPr>
              <a:t><![CDATA[Based on MR arthrography appearances — signal and morphology]]></a:t>
            </a:r>
            <a:br/>
            <a:r>
              <a:rPr lang="en-US" strike="noStrike" sz="1400" spc="0" u="none" cap="none">
                <a:solidFill>
                  <a:srgbClr val="1E293B">
                    <a:alpha val="100000"/>
                  </a:srgbClr>
                </a:solidFill>
                <a:latin typeface="Calibri"/>
              </a:rPr>
              <a:t><![CDATA[Stage IA — homogeneous labrum but with thickened base (no contrast extension); Stage IB — thickened but homogeneous labrum without contrast extension; Stage IIA — contrast extension into labrum (partial tear); Stage IIB — contrast extension without labral detachment; Stage IIIA — labral detachment + contrast extension; Stage IIIB — labral detachment from the acetabulum]]></a:t>
            </a:r>
            <a:br/>
            <a:r>
              <a:rPr lang="en-US" strike="noStrike" sz="1400" spc="0" u="none" cap="none">
                <a:solidFill>
                  <a:srgbClr val="1E293B">
                    <a:alpha val="100000"/>
                  </a:srgbClr>
                </a:solidFill>
                <a:latin typeface="Calibri"/>
              </a:rPr>
              <a:t><![CDATA[Predominantly a radiological classification; Stage III = definitive labral tear; Stages I and II may represent degeneration or partial t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location]]></a:t>
            </a:r>
            <a:br/>
            <a:r>
              <a:rPr lang="en-US" strike="noStrike" sz="1400" spc="0" u="none" cap="none">
                <a:solidFill>
                  <a:srgbClr val="1E293B">
                    <a:alpha val="100000"/>
                  </a:srgbClr>
                </a:solidFill>
                <a:latin typeface="Calibri"/>
              </a:rPr>
              <a:t><![CDATA[Descriptive — based on the clock-face position of the tear]]></a:t>
            </a:r>
            <a:br/>
            <a:r>
              <a:rPr lang="en-US" strike="noStrike" sz="1400" spc="0" u="none" cap="none">
                <a:solidFill>
                  <a:srgbClr val="1E293B">
                    <a:alpha val="100000"/>
                  </a:srgbClr>
                </a:solidFill>
                <a:latin typeface="Calibri"/>
              </a:rPr>
              <a:t><![CDATA[Anterosuperior (most common — 12-3 o`clock position, associated with cam FAI); anterior (10-12 o`clock, associated with hip dysplasia and trauma); superior (12 o`clock, associated with pincer FAI); posterior (rarely symptomatic); inferior (rare)]]></a:t>
            </a:r>
            <a:br/>
            <a:r>
              <a:rPr lang="en-US" strike="noStrike" sz="1400" spc="0" u="none" cap="none">
                <a:solidFill>
                  <a:srgbClr val="1E293B">
                    <a:alpha val="100000"/>
                  </a:srgbClr>
                </a:solidFill>
                <a:latin typeface="Calibri"/>
              </a:rPr>
              <a:t><![CDATA[Used universally in arthroscopic reports; the anterosuperior quadrant is the most clinically relevant zone for FAI-related t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2026-05-27T01:32:24Z</dcterms:created>
  <dcterms:modified xsi:type="dcterms:W3CDTF">2026-05-27T01:32:24Z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