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924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zarov Technique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eriod]]></a:t>
            </a:r>
            <a:br/>
            <a:r>
              <a:rPr lang="en-US" strike="noStrike" sz="1400" spc="0" u="none" cap="none">
                <a:solidFill>
                  <a:srgbClr val="1E293B">
                    <a:alpha val="100000"/>
                  </a:srgbClr>
                </a:solidFill>
                <a:latin typeface="Calibri"/>
              </a:rPr>
              <a:t><![CDATA[Approximately twice distraction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a:t>
            </a:r>
            <a:br/>
            <a:br/>
            <a:br/>
            <a:br/>
            <a:br/>
            <a:r>
              <a:rPr lang="en-US" strike="noStrike" sz="1400" spc="0" u="none" cap="none">
                <a:solidFill>
                  <a:srgbClr val="1E293B">
                    <a:alpha val="100000"/>
                  </a:srgbClr>
                </a:solidFill>
                <a:latin typeface="Calibri"/>
              </a:rPr>
              <a:t><![CDATA[Allows simultaneous bone lengthening and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bone graft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ffective for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mature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regenerat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is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distraction rate is one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w of tension stress explains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ly used for limb lengthening and 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 for regenerate bone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 stress effect on the genesis and growth of tissues]]></a:t>
            </a:r>
            <a:br/>
            <a:r>
              <a:rPr lang="en-US" strike="noStrike" sz="1200" spc="0" u="none" cap="none">
                <a:solidFill>
                  <a:srgbClr val="1E293B">
                    <a:alpha val="100000"/>
                  </a:srgbClr>
                </a:solidFill>
                <a:latin typeface="Calibri"/>
              </a:rPr>
              <a:t><![CDATA[Paley D Principles of Deformity Correction]]></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Ilizarov Meth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zarov Technique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nsion‑stress effect: gradual distraction (≈1 mm/day in 4 steps) after corticotomy induces regenerate bone and soft‑tissue adaptation. Circular fixator with tensioned wires permits multiplanar stability and early weight bearing. Phases: latency (5–7 d), distraction, consolidation; rate/rhythm critical to regenerate quality. Indications: nonunion (infected), bone loss (transport), deformity correction, limb lengthening. Complications: pin site infection, joint contractures, poor regenerate, psychological bu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The Ilizarov technique is a method of limb reconstruction based on the principles of distraction osteogenesis. It was developed by the Russian orthopaedic surgeon Gavriil Ilizarov in the mid twentieth century. The technique allows gradual bone lengthening, deformity correction and treatment of complex nonunions using circular exter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apparatus consists of rings connected by rods with tensioned wires or half pins passing through bone. By gradually distracting the bone segments following a corticotomy, new bone formation occurs in the distraction gap while surrounding soft tissues adapt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hod has revolutionized management of difficult orthopaedic conditions such as limb length discrepancy, infected nonunion, bone loss, deformity correction and congenital limb defici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Background]]></a:t>
            </a:r>
            <a:br/>
            <a:br/>
            <a:br/>
            <a:br/>
            <a:br/>
            <a:r>
              <a:rPr lang="en-US" strike="noStrike" sz="1400" spc="0" u="none" cap="none">
                <a:solidFill>
                  <a:srgbClr val="1E293B">
                    <a:alpha val="100000"/>
                  </a:srgbClr>
                </a:solidFill>
                <a:latin typeface="Calibri"/>
              </a:rPr>
              <a:t><![CDATA[Gavriil Ilizarov introduced the technique in the 1950s while practicing in Kurgan, Russia. Initially the method was used to treat nonunions and bone defects. Over time it became widely adopted worldwide after its biological principles were recogniz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demonstrated that gradual mechanical tension applied to bone and soft tissue stimulates regeneration. This phenomenon was termed the law of tension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Apparatus]]></a:t>
            </a: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ngs]]></a:t>
            </a:r>
            <a:br/>
            <a:r>
              <a:rPr lang="en-US" strike="noStrike" sz="1400" spc="0" u="none" cap="none">
                <a:solidFill>
                  <a:srgbClr val="1E293B">
                    <a:alpha val="100000"/>
                  </a:srgbClr>
                </a:solidFill>
                <a:latin typeface="Calibri"/>
              </a:rPr>
              <a:t><![CDATA[Circular metal rings placed around limb]]></a:t>
            </a:r>
            <a:br/>
            <a:r>
              <a:rPr lang="en-US" strike="noStrike" sz="1400" spc="0" u="none" cap="none">
                <a:solidFill>
                  <a:srgbClr val="1E293B">
                    <a:alpha val="100000"/>
                  </a:srgbClr>
                </a:solidFill>
                <a:latin typeface="Calibri"/>
              </a:rPr>
              <a:t><![CDATA[Provide structural framewor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Thin wires passed through bone and tensioned]]></a:t>
            </a:r>
            <a:br/>
            <a:r>
              <a:rPr lang="en-US" strike="noStrike" sz="1400" spc="0" u="none" cap="none">
                <a:solidFill>
                  <a:srgbClr val="1E293B">
                    <a:alpha val="100000"/>
                  </a:srgbClr>
                </a:solidFill>
                <a:latin typeface="Calibri"/>
              </a:rPr>
              <a:t><![CDATA[Secure fixatio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f pins]]></a:t>
            </a:r>
            <a:br/>
            <a:r>
              <a:rPr lang="en-US" strike="noStrike" sz="1400" spc="0" u="none" cap="none">
                <a:solidFill>
                  <a:srgbClr val="1E293B">
                    <a:alpha val="100000"/>
                  </a:srgbClr>
                </a:solidFill>
                <a:latin typeface="Calibri"/>
              </a:rPr>
              <a:t><![CDATA[Threaded pins inserted into bone]]></a:t>
            </a:r>
            <a:br/>
            <a:r>
              <a:rPr lang="en-US" strike="noStrike" sz="1400" spc="0" u="none" cap="none">
                <a:solidFill>
                  <a:srgbClr val="1E293B">
                    <a:alpha val="100000"/>
                  </a:srgbClr>
                </a:solidFill>
                <a:latin typeface="Calibri"/>
              </a:rPr>
              <a:t><![CDATA[Additio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Rods connecting rings]]></a:t>
            </a:r>
            <a:br/>
            <a:r>
              <a:rPr lang="en-US" strike="noStrike" sz="1400" spc="0" u="none" cap="none">
                <a:solidFill>
                  <a:srgbClr val="1E293B">
                    <a:alpha val="100000"/>
                  </a:srgbClr>
                </a:solidFill>
                <a:latin typeface="Calibri"/>
              </a:rPr>
              <a:t><![CDATA[Allow controlled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Distraction Osteogenesis]]></a:t>
            </a:r>
            <a:br/>
            <a:br/>
            <a:br/>
            <a:br/>
            <a:br/>
            <a:r>
              <a:rPr lang="en-US" strike="noStrike" sz="1400" spc="0" u="none" cap="none">
                <a:solidFill>
                  <a:srgbClr val="1E293B">
                    <a:alpha val="100000"/>
                  </a:srgbClr>
                </a:solidFill>
                <a:latin typeface="Calibri"/>
              </a:rPr>
              <a:t><![CDATA[Distraction osteogenesis refers to the formation of new bone between two bone surfaces that are gradually separated. After performing a corticotomy, the bone segments are slowly distracted at a controlled r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w bone forms in the gap through intramembranous ossification while surrounding soft tissues including muscles, nerves, skin and blood vessels lengthen simultaneous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hase after cortic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Mineralization and maturation of regenerat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logical Principles]]></a:t>
            </a:r>
            <a:br/>
            <a:br/>
            <a:br/>
            <a:br/>
            <a:br/>
            <a:r>
              <a:rPr lang="en-US" strike="noStrike" sz="1400" spc="0" u="none" cap="none">
                <a:solidFill>
                  <a:srgbClr val="1E293B">
                    <a:alpha val="100000"/>
                  </a:srgbClr>
                </a:solidFill>
                <a:latin typeface="Calibri"/>
              </a:rPr>
              <a:t><![CDATA[The Ilizarov method follows the principle known as the law of tension stress. According to this principle gradual and controlled mechanical distraction stimulates tissu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tension stimulates osteogen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zarov Technique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s adapt and lengthen with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is ess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must be preser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deformit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mental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limb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 traumatic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rotocol]]></a:t>
            </a:r>
            <a:br/>
            <a:br/>
            <a:br/>
            <a:br/>
            <a:br/>
            <a:br/>
            <a:b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Typical Val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eriod]]></a:t>
            </a:r>
            <a:br/>
            <a:r>
              <a:rPr lang="en-US" strike="noStrike" sz="1400" spc="0" u="none" cap="none">
                <a:solidFill>
                  <a:srgbClr val="1E293B">
                    <a:alpha val="100000"/>
                  </a:srgbClr>
                </a:solidFill>
                <a:latin typeface="Calibri"/>
              </a:rPr>
              <a:t><![CDATA[5 to 7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ate]]></a:t>
            </a:r>
            <a:br/>
            <a:r>
              <a:rPr lang="en-US" strike="noStrike" sz="1400" spc="0" u="none" cap="none">
                <a:solidFill>
                  <a:srgbClr val="1E293B">
                    <a:alpha val="100000"/>
                  </a:srgbClr>
                </a:solidFill>
                <a:latin typeface="Calibri"/>
              </a:rPr>
              <a:t><![CDATA[1 millimeter per 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rhythm]]></a:t>
            </a:r>
            <a:br/>
            <a:r>
              <a:rPr lang="en-US" strike="noStrike" sz="1400" spc="0" u="none" cap="none">
                <a:solidFill>
                  <a:srgbClr val="1E293B">
                    <a:alpha val="100000"/>
                  </a:srgbClr>
                </a:solidFill>
                <a:latin typeface="Calibri"/>
              </a:rPr>
              <a:t><![CDATA[0.25 millimeter four times da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2026-05-26T22:02:56Z</dcterms:created>
  <dcterms:modified xsi:type="dcterms:W3CDTF">2026-05-26T22:02:56Z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