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640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nate collapse (loss of height); normal carpal alignment maintained (scaphoid still upright); no fixed scaphoid 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apse visible on both X-ray and 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-levelling; scaphocapitate fusion (unloads the lunate by fusing adjacent carpals); STT fusion; revascular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nate collapse + fixed scaphoid rotation (scaphoid tilts into a flexed position — the DISI pattern develops as carpal alignment collaps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nate collapse + scaphoid rotatory sublu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aphocapitate fusion or proximal row carpectomy (PRC) — joint-levelling less reliable at this stage; the fixed scaphoid rotation indicates secondary carpal malalign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n-carpal arthritis; radiocarpal and midcarpal OA; generalised carpal collap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spread cartilage loss and subchondral changes throughout the wr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row carpectomy (if radiolunate fossa and capitate head are preserved) or total wrist arthrodesis; salvage surgery on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insidious onset of dorsal wrist pain and stiffness; weakness of grip; the onset may follow a trivial injury or occur without any identifiable trauma; symptoms are often present for months before diagnosis; point tenderness over the dorsal lunate (just distal to Lister`s tubercle, slightly ulnar) is characteris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dorsal wrist swelling; grip weakness; reduced wrist range of motion (flexion-extension both reduced); tenderness directly over the lunate on dorsal palpation; no specific clinical test reliably diagnoses Kienböck — the diagnosis is radiological/MRI-ba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erential diagnosis: scaphoid fracture/non-union; SL instability; dorsal ganglion; dorsal wrist impingement; inflammatory arthritis; wrist fractures; the key differentiating investigation is imaging (plain X-ray and MRI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PA and lateral views): assess lunate density (sclerosis = Stage II); lunate shape and height (collapse = Stage III); carpal alignment (scaphoid rotation, DISI deformity = Stage IIIB); generalised OA changes (Stage IV); measure ulnar variance (negative variance = ulnar shorter than radius — key for surgical planning); Stage I disease has normal X-rays — MRI is required for diagnosis at Stage 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gold standard for early diagnosis and staging; Stage I — diffuse low T1 signal throughout the lunate (avascular bone is low T1 because it lacks normal fat signal); high T2 in Stage I (oedema); low T1 AND low T2 in established AVN (the dead bone has no perfusion or oedema signal); MRI also assesses the extent of articular cartilage preservation (critical for surgical decision-mak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best assessment of lunate morphology, collapse pattern, and fracture lines within the lunate; useful for pre-operative planning (estimating the degree of collapse and fragmentation); staging alongside MRI in Stages II–II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: increased uptake in the lunate (even before X-ray changes); historically useful; now largely superseded by MRI for sensitivity and specifi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chtman DM et al. Kienböck`s disease: the role of silicone replacement arthroplasty. J Bone Joint Surg Am. 1977;59(7):899–9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kamura R et al. Analysis of Kienböck`s disease by MRI. J Hand Surg Br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lberman RH, Bauman TD. The vascularity of the lunate bone and Kienböck`s disease. J Hand Surg Am. 198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ss AP et al. Radial shortening for Kienböck`s disease. J Hand Surg Am. 19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an SL et al. Vascularized bone grafts for the treatment of Kienböck`s disease. J Hand Surg Am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Kienböck`s Disease (Lunate AVN)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mquist EE. Kienböck`s disease. Clin Orthop Relat Res. 1986;(202):68–7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chud RC,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ascular necrosis of lunate; affects young adults, more in men. Risk factors: negative ulnar variance, trauma, vascular anomalies. Lichtman staging I–IV guides management. Symptoms: chronic dorsal wrist pain, stiffness, grip weakness. Treatment: Stage I—immobilization; II—revascularization procedures; III—capitate shortening/limited fusion; IV—proximal row carpectomy or arthrodes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enböck disease is avascular necrosis (AVN) of the lunate — the central carpal bone. The lunate has a tenuous blood supply (often a single palmar vessel with variable dorsal contributions), making it vulnerable to ischaemia following trauma or in conditions that compromise its perfusion. The disease follows a characteristic progressive course from early oedema and subchondral changes to collapse, fragmentation, and ultimately carpal instability and wrist arthritis. Early-stage disease in a young patient offers the best opportunity for joint-preserving interven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peak incidence in young adults aged 20–40 years; male predominance; typically unilateral; dominant hand more commonly affected; associated with manual workers and certain occupations involving vibration tool u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 — ulnar negative variance: the association between negative ulnar variance (the ulna is shorter than the radius at the wrist) and Kienböck disease is well established; in ulnar negative variance, the lunate bears more of the compressive load across the wrist (the radiolunate contact force is increased when the ulna is short); this biomechanical overload is proposed as a contributing factor; the normal ulnar variance is neutral; negative variance is present in the majority of Kienböck patients; ulnar lengthening (joint-levelling procedure) is one of the primary surgical treatments for early-stage disease in patients with negative ulnar vari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 supply of the lunate: receives blood from dorsal and volar vessels; approximately 20–30% of lunates have a single palmar nutrient vessel only (no dorsal supply) — these are most vulnerable to AVN; the specific vascular anatomy can be assessed on MRI and is relevant to surgical planning (revascularisation procedur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unate`s central position in the proximal carpal row makes its AVN particularly destructive — as it collapses, the carpal alignment is lost and secondary arthritis of the radiocarpal and midcarpal joints follows predictab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Lichtman (Modified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edema — low T1, high T2 signal throughout lunate; no collapse; this is the stage where intervention can reverse isch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obilisation; joint-levelling (radial shortening or ulnar lengthening); revascularisation; best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lerosis of the lunate (increased density) on X-ray; shape preserved; no collap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T1 and T2 throughout lunate (avascular bone); sclerotic chan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-levelling procedure; radial shortening osteotomy; revascularisation (pedicled bone graf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2026-05-27T02:09:23Z</dcterms:created>
  <dcterms:modified xsi:type="dcterms:W3CDTF">2026-05-27T02:09:23Z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