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85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nee Arthroscopy — Portals, Operative Step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Arthroscopy Portals — Anatomy & Technique]]></a:t>
            </a:r>
            <a:br/>
            <a:r>
              <a:rPr lang="en-US" strike="noStrike" sz="1400" spc="0" u="none" cap="none">
                <a:solidFill>
                  <a:srgbClr val="1E293B">
                    <a:alpha val="100000"/>
                  </a:srgbClr>
                </a:solidFill>
                <a:latin typeface="Calibri"/>
              </a:rPr>
              <a:t><![CDATA[Correct portal placement is the single most important technical determinant of successful knee arthroscopy. Poorly placed portals result in iatrogenic articular cartilage damage, inadequate visualisation, instrument crowding, and neurovascular injury. The standard portals are established with the knee at 90° of flexion, which maximises the joint space between the patella and the trochlear groove and defines the soft-spot anterior to the femoral condyles at the level of the joint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rtal]]></a:t>
            </a:r>
            <a:br/>
            <a:r>
              <a:rPr lang="en-US" strike="noStrike" sz="1400" spc="0" u="none" cap="none">
                <a:solidFill>
                  <a:srgbClr val="1E293B">
                    <a:alpha val="100000"/>
                  </a:srgbClr>
                </a:solidFill>
                <a:latin typeface="Calibri"/>
              </a:rPr>
              <a:t><![CDATA[Location & Landmarks]]></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rimary Use]]></a:t>
            </a:r>
            <a:br/>
            <a:r>
              <a:rPr lang="en-US" strike="noStrike" sz="1400" spc="0" u="none" cap="none">
                <a:solidFill>
                  <a:srgbClr val="1E293B">
                    <a:alpha val="100000"/>
                  </a:srgbClr>
                </a:solidFill>
                <a:latin typeface="Calibri"/>
              </a:rPr>
              <a:t><![CDATA[Neurovascular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AL) portal — STANDARD VIEWING PORTAL]]></a:t>
            </a:r>
            <a:br/>
            <a:r>
              <a:rPr lang="en-US" strike="noStrike" sz="1400" spc="0" u="none" cap="none">
                <a:solidFill>
                  <a:srgbClr val="1E293B">
                    <a:alpha val="100000"/>
                  </a:srgbClr>
                </a:solidFill>
                <a:latin typeface="Calibri"/>
              </a:rPr>
              <a:t><![CDATA[LATERAL to the patellar tendon, at the level of the INFERIOR POLE OF THE PATELLA, just above the joint line; the `soft spot` is palpated just lateral to the patellar tendon at the level of the joint line — a depression between the lateral femoral condyle, the patellar tendon, and the tibial plateau; the knee is at 90° flexion; the portal is 0.5–1 cm above the joint line laterally to avoid the anterior horn of the lateral meniscus]]></a:t>
            </a:r>
            <a:br/>
            <a:r>
              <a:rPr lang="en-US" strike="noStrike" sz="1400" spc="0" u="none" cap="none">
                <a:solidFill>
                  <a:srgbClr val="1E293B">
                    <a:alpha val="100000"/>
                  </a:srgbClr>
                </a:solidFill>
                <a:latin typeface="Calibri"/>
              </a:rPr>
              <a:t><![CDATA[The joint is first DISTENDED with saline (30–50 mL injected through an 18-gauge needle in the superomedial portal position — just medial to and above the patella; the joint should fill easily and the needle should aspirate freely; if resistance is felt, the needle is not intra-articular); a STAB incision (longitudinal, parallel to the patellar tendon fibres — NOT transverse) is made with a No.11 blade through the skin and subcutaneous tissue down to but not through the capsule; a trocar and cannula are inserted through the incision angled slightly superiorly and medially; once the trocar enters the joint (a give is felt as it passes the capsule), it is angled inferiorly and posteriorly to advance into the joint; the trocar is replaced by the arthroscope]]></a:t>
            </a:r>
            <a:br/>
            <a:r>
              <a:rPr lang="en-US" strike="noStrike" sz="1400" spc="0" u="none" cap="none">
                <a:solidFill>
                  <a:srgbClr val="1E293B">
                    <a:alpha val="100000"/>
                  </a:srgbClr>
                </a:solidFill>
                <a:latin typeface="Calibri"/>
              </a:rPr>
              <a:t><![CDATA[PRIMARY VIEWING PORTAL for the entire knee; provides access to the medial compartment (via valgus stress and figure-of-four position), lateral compartment, intercondylar notch, and suprapatellar pouch; the arthroscope spends the majority of the procedure in the AL portal]]></a:t>
            </a:r>
            <a:br/>
            <a:r>
              <a:rPr lang="en-US" strike="noStrike" sz="1400" spc="0" u="none" cap="none">
                <a:solidFill>
                  <a:srgbClr val="1E293B">
                    <a:alpha val="100000"/>
                  </a:srgbClr>
                </a:solidFill>
                <a:latin typeface="Calibri"/>
              </a:rPr>
              <a:t><![CDATA[Infrapatellar branch of the saphenous nerve (IPBSN) — runs transversely across the front of the knee just below the joint line on the medial side; at risk with MEDIAL portals more than lateral; lateral portal is generally safe from major neurovascular structures; articular cartilage of the femoral condyle — risk if portal is placed too proximally (above the joint line) and the trocar impinges on the articular surface during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AM) portal — STANDARD WORKING PORTAL]]></a:t>
            </a:r>
            <a:br/>
            <a:r>
              <a:rPr lang="en-US" strike="noStrike" sz="1400" spc="0" u="none" cap="none">
                <a:solidFill>
                  <a:srgbClr val="1E293B">
                    <a:alpha val="100000"/>
                  </a:srgbClr>
                </a:solidFill>
                <a:latin typeface="Calibri"/>
              </a:rPr>
              <a:t><![CDATA[MEDIAL to the patellar tendon, at the level of the joint line; the `soft spot` medial to the patellar tendon at the joint line is palpated; established UNDER DIRECT ARTHROSCOPIC VISUALISATION after the AL portal is established; a spinal needle (18-gauge) is inserted through the anticipated AM portal site under direct vision from the AL arthroscope — the needle should enter the joint in a clear space and should be visible in the medial compartment; the needle`s trajectory and angle within the joint should allow comfortable access to the medial meniscus, ACL, and intercondylar notch]]></a:t>
            </a:r>
            <a:br/>
            <a:r>
              <a:rPr lang="en-US" strike="noStrike" sz="1400" spc="0" u="none" cap="none">
                <a:solidFill>
                  <a:srgbClr val="1E293B">
                    <a:alpha val="100000"/>
                  </a:srgbClr>
                </a:solidFill>
                <a:latin typeface="Calibri"/>
              </a:rPr>
              <a:t><![CDATA[ALWAYS establish the AM portal under direct arthroscopic visualisation (not blindly); use a spinal needle first to confirm the optimal angle and position before committing to a stab incision; the portal is placed just ABOVE the anterior horn of the medial meniscus (NOT through it — this would create a meniscal tear); the needle enters at 45° to the coronal plane, angled laterally — the trajectory must clear the medial wall of the lateral femoral condyle and the femoral attachment of the ACL]]></a:t>
            </a:r>
            <a:br/>
            <a:r>
              <a:rPr lang="en-US" strike="noStrike" sz="1400" spc="0" u="none" cap="none">
                <a:solidFill>
                  <a:srgbClr val="1E293B">
                    <a:alpha val="100000"/>
                  </a:srgbClr>
                </a:solidFill>
                <a:latin typeface="Calibri"/>
              </a:rPr>
              <a:t><![CDATA[PRIMARY WORKING PORTAL — probing, meniscal surgery (partial meniscectomy, repair), ACL graft passage, loose body retrieval, medial compartment procedures; provides the complementary access point across the intercondylar notch from the AL viewing portal]]></a:t>
            </a:r>
            <a:br/>
            <a:r>
              <a:rPr lang="en-US" strike="noStrike" sz="1400" spc="0" u="none" cap="none">
                <a:solidFill>
                  <a:srgbClr val="1E293B">
                    <a:alpha val="100000"/>
                  </a:srgbClr>
                </a:solidFill>
                <a:latin typeface="Calibri"/>
              </a:rPr>
              <a:t><![CDATA[Infrapatellar branch of the saphenous nerve (IPBSN) — the most commonly injured neurovascular structure in knee arthroscopy; crosses the anterior medial knee approximately 1–2 cm below the joint line; risk is highest with LOW medial portals; placing the AM portal AT or JUST ABOVE the joint line reduces IPBSN risk; injury causes numbness over the medial-anterior knee (usually temporary but can be perma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omedial (SM) portal]]></a:t>
            </a:r>
            <a:br/>
            <a:r>
              <a:rPr lang="en-US" strike="noStrike" sz="1400" spc="0" u="none" cap="none">
                <a:solidFill>
                  <a:srgbClr val="1E293B">
                    <a:alpha val="100000"/>
                  </a:srgbClr>
                </a:solidFill>
                <a:latin typeface="Calibri"/>
              </a:rPr>
              <a:t><![CDATA[MEDIAL to the patella at the level of the SUPERIOR POLE of the patella; 1–2 cm above the superior pole of the patella, medial to the quadriceps tendon]]></a:t>
            </a:r>
            <a:br/>
            <a:r>
              <a:rPr lang="en-US" strike="noStrike" sz="1400" spc="0" u="none" cap="none">
                <a:solidFill>
                  <a:srgbClr val="1E293B">
                    <a:alpha val="100000"/>
                  </a:srgbClr>
                </a:solidFill>
                <a:latin typeface="Calibri"/>
              </a:rPr>
              <a:t><![CDATA[A large-bore needle (14-gauge or specifically designed arthroscopy cannula) is inserted into the suprapatellar pouch for INFLOW of distension fluid; the portal can also accept the arthroscope for viewing the patellofemoral joint (particularly useful for assessing trochlear morphology and patellar tracking)]]></a:t>
            </a:r>
            <a:br/>
            <a:r>
              <a:rPr lang="en-US" strike="noStrike" sz="1400" spc="0" u="none" cap="none">
                <a:solidFill>
                  <a:srgbClr val="1E293B">
                    <a:alpha val="100000"/>
                  </a:srgbClr>
                </a:solidFill>
                <a:latin typeface="Calibri"/>
              </a:rPr>
              <a:t><![CDATA[INFLOW portal (primary route for distension fluid); patellofemoral joint assessment (viewing portal when the arthroscope is placed here); evacuation of effusions; access for instruments working in the suprapatellar pouch (e.g. synovectomy, loose body removal from the pouch)]]></a:t>
            </a:r>
            <a:br/>
            <a:r>
              <a:rPr lang="en-US" strike="noStrike" sz="1400" spc="0" u="none" cap="none">
                <a:solidFill>
                  <a:srgbClr val="1E293B">
                    <a:alpha val="100000"/>
                  </a:srgbClr>
                </a:solidFill>
                <a:latin typeface="Calibri"/>
              </a:rPr>
              <a:t><![CDATA[Generally safe; the saphenous vein and nerve are medial and inferior — the SM portal is above them; risk of quadriceps tendon penetration if placed too proxim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olateral (SL) portal]]></a:t>
            </a:r>
            <a:br/>
            <a:r>
              <a:rPr lang="en-US" strike="noStrike" sz="1400" spc="0" u="none" cap="none">
                <a:solidFill>
                  <a:srgbClr val="1E293B">
                    <a:alpha val="100000"/>
                  </a:srgbClr>
                </a:solidFill>
                <a:latin typeface="Calibri"/>
              </a:rPr>
              <a:t><![CDATA[LATERAL to the patella at the level of the superior pole; 1–2 cm above the superior pole of the patella, lateral to the quadriceps tendon]]></a:t>
            </a:r>
            <a:br/>
            <a:r>
              <a:rPr lang="en-US" strike="noStrike" sz="1400" spc="0" u="none" cap="none">
                <a:solidFill>
                  <a:srgbClr val="1E293B">
                    <a:alpha val="100000"/>
                  </a:srgbClr>
                </a:solidFill>
                <a:latin typeface="Calibri"/>
              </a:rPr>
              <a:t><![CDATA[Same technique as SM portal; inserted into the suprapatellar pouch]]></a:t>
            </a:r>
            <a:br/>
            <a:r>
              <a:rPr lang="en-US" strike="noStrike" sz="1400" spc="0" u="none" cap="none">
                <a:solidFill>
                  <a:srgbClr val="1E293B">
                    <a:alpha val="100000"/>
                  </a:srgbClr>
                </a:solidFill>
                <a:latin typeface="Calibri"/>
              </a:rPr>
              <a:t><![CDATA[Inflow or outflow portal; viewing portal for the patellofemoral joint from the lateral side; access for instruments in the lateral suprapatellar pouch; some surgeons use the SL portal as the primary inflow and SM portal as the viewing portal for patellofemoral assessment]]></a:t>
            </a:r>
            <a:br/>
            <a:r>
              <a:rPr lang="en-US" strike="noStrike" sz="1400" spc="0" u="none" cap="none">
                <a:solidFill>
                  <a:srgbClr val="1E293B">
                    <a:alpha val="100000"/>
                  </a:srgbClr>
                </a:solidFill>
                <a:latin typeface="Calibri"/>
              </a:rPr>
              <a:t><![CDATA[Generally safe; lateral femoral cutaneous nerve branches are lateral to the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medial (PM) portal]]></a:t>
            </a:r>
            <a:br/>
            <a:r>
              <a:rPr lang="en-US" strike="noStrike" sz="1400" spc="0" u="none" cap="none">
                <a:solidFill>
                  <a:srgbClr val="1E293B">
                    <a:alpha val="100000"/>
                  </a:srgbClr>
                </a:solidFill>
                <a:latin typeface="Calibri"/>
              </a:rPr>
              <a:t><![CDATA[The knee is FLEXED to 90°; the portal is placed in the POSTEROMEDIAL SOFT SPOT — a palpable depression just POSTERIOR to the medial femoral condyle and just ABOVE the posterior joint line; the saphenous vein and nerve are immediately adjacent medially; the portal is established by trans-illumination — the arthroscope is placed in the medial compartment and the light from the scope illuminates the posterior capsule from within; the illuminated soft spot posteriorly guides needle placement; a spinal needle is inserted under direct visualisation through the illuminated area into the posterior compartment]]></a:t>
            </a:r>
            <a:br/>
            <a:r>
              <a:rPr lang="en-US" strike="noStrike" sz="1400" spc="0" u="none" cap="none">
                <a:solidFill>
                  <a:srgbClr val="1E293B">
                    <a:alpha val="100000"/>
                  </a:srgbClr>
                </a:solidFill>
                <a:latin typeface="Calibri"/>
              </a:rPr>
              <a:t><![CDATA[Established by trans-illumination or direct arthroscopic visualisation through the intercondylar notch; the needle must enter POSTERIOR to the posteromedial capsule and ANTERIOR to the posterior capsule — into the posteromedial compartment; the posteromedial compartment is entered by passing the arthroscope from the intercondylar notch through the posteromedial capsular `window` between the ACL and the medial femoral condyle]]></a:t>
            </a:r>
            <a:br/>
            <a:r>
              <a:rPr lang="en-US" strike="noStrike" sz="1400" spc="0" u="none" cap="none">
                <a:solidFill>
                  <a:srgbClr val="1E293B">
                    <a:alpha val="100000"/>
                  </a:srgbClr>
                </a:solidFill>
                <a:latin typeface="Calibri"/>
              </a:rPr>
              <a:t><![CDATA[Posterior horn of medial meniscus assessment and repair (particularly for vertical longitudinal tears that extend into the posterior horn); posterior compartment loose body retrieval; posterior capsule procedures; all-inside meniscal repair devices are passed through the PM portal for posterior horn repairs]]></a:t>
            </a:r>
            <a:br/>
            <a:r>
              <a:rPr lang="en-US" strike="noStrike" sz="1400" spc="0" u="none" cap="none">
                <a:solidFill>
                  <a:srgbClr val="1E293B">
                    <a:alpha val="100000"/>
                  </a:srgbClr>
                </a:solidFill>
                <a:latin typeface="Calibri"/>
              </a:rPr>
              <a:t><![CDATA[SAPHENOUS VEIN and SAPHENOUS NERVE — immediately posterior and medial to the PM portal; the most important neurovascular risk in the PM portal; use trans-illumination to identify the vein before portal establishment; a longitudinal stab incision reduces vein injury risk compared to a transverse incision; strict technique (posterior to the medial femoral condyle, not too inferior) reduces injury risk; popliteal artery risk is low but the artery is posterior — excess posteriorly directed force should be avo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PL) portal]]></a:t>
            </a:r>
            <a:br/>
            <a:r>
              <a:rPr lang="en-US" strike="noStrike" sz="1400" spc="0" u="none" cap="none">
                <a:solidFill>
                  <a:srgbClr val="1E293B">
                    <a:alpha val="100000"/>
                  </a:srgbClr>
                </a:solidFill>
                <a:latin typeface="Calibri"/>
              </a:rPr>
              <a:t><![CDATA[POSTERIOR to the lateral femoral condyle, just ABOVE the posterior joint line; the common peroneal nerve passes around the fibular head — it is approximately 1.5–2 cm inferior to the PL portal; established by trans-illumination in the same manner as the PM portal]]></a:t>
            </a:r>
            <a:br/>
            <a:r>
              <a:rPr lang="en-US" strike="noStrike" sz="1400" spc="0" u="none" cap="none">
                <a:solidFill>
                  <a:srgbClr val="1E293B">
                    <a:alpha val="100000"/>
                  </a:srgbClr>
                </a:solidFill>
                <a:latin typeface="Calibri"/>
              </a:rPr>
              <a:t><![CDATA[Trans-illumination technique; spinal needle under direct visualisation; the needle passes posterior to the iliotibial band and anterior to the biceps femoris tendon — between these two structures]]></a:t>
            </a:r>
            <a:br/>
            <a:r>
              <a:rPr lang="en-US" strike="noStrike" sz="1400" spc="0" u="none" cap="none">
                <a:solidFill>
                  <a:srgbClr val="1E293B">
                    <a:alpha val="100000"/>
                  </a:srgbClr>
                </a:solidFill>
                <a:latin typeface="Calibri"/>
              </a:rPr>
              <a:t><![CDATA[Posterior horn of lateral meniscus; posterior compartment; posterolateral corner structures; loose bodies in the posterior compartment; PCL procedures; viewing posterior joint from the lateral side]]></a:t>
            </a:r>
            <a:br/>
            <a:r>
              <a:rPr lang="en-US" strike="noStrike" sz="1400" spc="0" u="none" cap="none">
                <a:solidFill>
                  <a:srgbClr val="1E293B">
                    <a:alpha val="100000"/>
                  </a:srgbClr>
                </a:solidFill>
                <a:latin typeface="Calibri"/>
              </a:rPr>
              <a:t><![CDATA[COMMON PERONEAL NERVE — the most important risk with the PL portal; the nerve passes around the fibular neck approximately 1.5–2 cm below the PL portal; placing the portal TOO LOW risks the peroneal nerve; popliteal artery and vein are immediately posterior; strict attention to portal placement at the correct level and using trans-illumination reduces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10-Point Systematic Diagnostic Examination]]></a:t>
            </a:r>
            <a:br/>
            <a:r>
              <a:rPr lang="en-US" strike="noStrike" sz="1400" spc="0" u="none" cap="none">
                <a:solidFill>
                  <a:srgbClr val="1E293B">
                    <a:alpha val="100000"/>
                  </a:srgbClr>
                </a:solidFill>
                <a:latin typeface="Calibri"/>
              </a:rPr>
              <a:t><![CDATA[A systematic and complete examination of the entire knee joint is mandatory at every knee arthroscopy — even when the pre-operative diagnosis is clear. Unexpected pathology is found in a significant proportion of cases when a thorough systematic examination is performed. The 10-point examination described below covers all accessible intra-articular compartments and structures and should be performed in a consistent order so that no area is omit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atanabe M, Takeda S, Ikeuchi H. Atlas of Arthroscopy. 3rd ed. Tokyo: Igaku-Shoin. 1979.]]></a:t>
            </a:r>
            <a:br/>
            <a:r>
              <a:rPr lang="en-US" strike="noStrike" sz="1200" spc="0" u="none" cap="none">
                <a:solidFill>
                  <a:srgbClr val="1E293B">
                    <a:alpha val="100000"/>
                  </a:srgbClr>
                </a:solidFill>
                <a:latin typeface="Calibri"/>
              </a:rPr>
              <a:t><![CDATA[Jackson RW, Abe I. The role of arthroscopy in the management of disorders of the knee. J Bone Joint Surg Br. 1972.]]></a:t>
            </a:r>
            <a:br/>
            <a:r>
              <a:rPr lang="en-US" strike="noStrike" sz="1200" spc="0" u="none" cap="none">
                <a:solidFill>
                  <a:srgbClr val="1E293B">
                    <a:alpha val="100000"/>
                  </a:srgbClr>
                </a:solidFill>
                <a:latin typeface="Calibri"/>
              </a:rPr>
              <a:t><![CDATA[Outerbridge RE. The etiology of chondromalacia patellae. J Bone Joint Surg Br. 1961;43-B(4):752–757.]]></a:t>
            </a:r>
            <a:br/>
            <a:r>
              <a:rPr lang="en-US" strike="noStrike" sz="1200" spc="0" u="none" cap="none">
                <a:solidFill>
                  <a:srgbClr val="1E293B">
                    <a:alpha val="100000"/>
                  </a:srgbClr>
                </a:solidFill>
                <a:latin typeface="Calibri"/>
              </a:rPr>
              <a:t><![CDATA[Brittberg M, Winalski CS. Evaluation of cartilage injuries and repair. J Bone Joint Surg Am. 2003;85-A Suppl 2:58–69.]]></a:t>
            </a:r>
            <a:br/>
            <a:r>
              <a:rPr lang="en-US" strike="noStrike" sz="1200" spc="0" u="none" cap="none">
                <a:solidFill>
                  <a:srgbClr val="1E293B">
                    <a:alpha val="100000"/>
                  </a:srgbClr>
                </a:solidFill>
                <a:latin typeface="Calibri"/>
              </a:rPr>
              <a:t><![CDATA[Safran MR, Fu FH. Complications of surgery of the knee. Clin Sports Med. 1999.]]></a:t>
            </a:r>
            <a:br/>
            <a:r>
              <a:rPr lang="en-US" strike="noStrike" sz="1200" spc="0" u="none" cap="none">
                <a:solidFill>
                  <a:srgbClr val="1E293B">
                    <a:alpha val="100000"/>
                  </a:srgbClr>
                </a:solidFill>
                <a:latin typeface="Calibri"/>
              </a:rPr>
              <a:t><![CDATA[Small NC. Complications in arthroscopic surgery performed by experienced arthroscopists. Arthroscopy. 1988.]]></a:t>
            </a:r>
            <a:br/>
            <a:r>
              <a:rPr lang="en-US" strike="noStrike" sz="1200" spc="0" u="none" cap="none">
                <a:solidFill>
                  <a:srgbClr val="1E293B">
                    <a:alpha val="100000"/>
                  </a:srgbClr>
                </a:solidFill>
                <a:latin typeface="Calibri"/>
              </a:rPr>
              <a:t><![CDATA[Ryu RK, Dunbar WH. Arthroscopic meniscal repair with two-year follow-up — a clinical review. Arthroscopy. 1988.]]></a:t>
            </a:r>
            <a:br/>
            <a:r>
              <a:rPr lang="en-US" strike="noStrike" sz="1200" spc="0" u="none" cap="none">
                <a:solidFill>
                  <a:srgbClr val="1E293B">
                    <a:alpha val="100000"/>
                  </a:srgbClr>
                </a:solidFill>
                <a:latin typeface="Calibri"/>
              </a:rPr>
              <a:t><![CDATA[Steadman JR et al. M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knee arthroscopy covering indications, patient positioning, standard and accessory portals with anatomical landmarks, the 10-point systematic diagnostic examination, operative steps for meniscal surgery, ACL reconstruction, and chondral procedures, and a full complication profile including neurovascular injury, instrument breakage, and post-operative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nee Arthroscopy — Portals, Operative Step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r>
              <a:rPr lang="en-US" strike="noStrike" sz="1400" spc="0" u="none" cap="none">
                <a:solidFill>
                  <a:srgbClr val="1E293B">
                    <a:alpha val="100000"/>
                  </a:srgbClr>
                </a:solidFill>
                <a:latin typeface="Calibri"/>
              </a:rPr>
              <a:t><![CDATA[Knee arthroscopy is the most commonly performed orthopaedic surgical procedure in the world, with approximately 4 million procedures performed annually worldwide. Since its modern development by Masaki Watanabe in Tokyo in the 1950s and subsequent popularisation by Robert Jackson in North America in the 1970s, it has transformed the management of knee pathology — replacing open arthrotomy for the majority of intra-articular knee procedures and enabling minimally invasive diagnosis, biopsy, and treatment of meniscal, chondral, ligamentous, and synovial pathology. Despite its widespread use, knee arthroscopy requires a thorough understanding of intra-articular anatomy, systematic examination technique, portal placement principles, and the management of its recognised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diagnostic and therapeutic knee arthroscopy: (1) MENISCAL PATHOLOGY — meniscal tear repair, partial meniscectomy, meniscal root repair; (2) LIGAMENTOUS — ACL reconstruction (the most commonly performed therapeutic knee arthroscopy procedure), PCL reconstruction, posterolateral corner reconstruction (arthroscopic-assisted); (3) CHONDRAL PATHOLOGY — microfracture, chondral debridement, osteochondral autograft transfer (OATS), assessment of cartilage status before osteotomy or arthroplasty; (4) DIAGNOSTIC — when clinical and MRI findings are discordant; assessment of intra-articular pathology before definitive treatment decisions; (5) SYNOVIAL — synovectomy (RA, PVNS/TGCT, haemophilic arthropathy); synovial biopsy; (6) LOOSE BODIES — removal of loose bodies (osteochondritis dissecans fragments, degenerative loose bodies, synovial chondromatosis); (7) SEPTIC ARTHRITIS — washout and debridement; (8) PATELLOFEMORAL — lateral retinacular release, trochleoplasty-assisted; (9) FRACTURE — arthroscopic-assisted tibial spine fracture fixation, tibial plateau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bsolute — local skin infection at portal site (risk of septic arthritis); severe fibrous ankylosis preventing joint distension; relative — severe osteoporosis (risk of iatrogenic fracture with traction); coagulopathy (manageable with haematological optimisation pre-operatively); significant cardiac or pulmonary disease (anaesthetic risk); previous knee surgery with severe adhesions (relative — requires careful port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Positioning & Theatre Setup]]></a:t>
            </a:r>
            <a:br/>
            <a:br/>
            <a:r>
              <a:rPr lang="en-US" strike="noStrike" sz="1400" spc="0" u="none" cap="none">
                <a:solidFill>
                  <a:srgbClr val="1E293B">
                    <a:alpha val="100000"/>
                  </a:srgbClr>
                </a:solidFill>
                <a:latin typeface="Calibri"/>
              </a:rPr>
              <a:t><![CDATA[Standard supine position: the patient is positioned supine on the operating table; the hip is slightly flexed and externally rotated (frog-leg position) to facilitate the figure-of-four position (external rotation of the hip with the foot resting on the opposite leg) for accessing the medial compartment; a lateral post (leg holder mounted to the table rail at the level of the mid-thigh) is used to hold the knee in the figure-of-four position and to apply a valgus stress when accessing the medial compartment; the lateral post is positioned at the lateral mid-thigh — NOT at the lateral knee (this would compress the common peroneal nerve); the foot is free to allow knee flexion and extension and for the figure-of-four position; the contralateral leg is positioned carefully (padded knee support to prevent peroneal nerve compression from the figure-of-four position of the operative leg resting against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 leg holder (arthroscopic leg holder / cradle): an arthroscopic leg holder positions the thigh in a fixed position on the table, leaving the lower leg free to hang; the knee is flexed to 90° for portal placement and maintained at various angles during the procedure; the leg holder allows excellent access to the posterior compartments; the `hanging leg` technique relies on gravity to open the medial and lateral compartments rather than a lateral p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a pneumatic thigh tourniquet at 250–300 mmHg (or systolic + 100 mmHg) is routinely used for most knee arthroscopy procedures; provides a bloodless field; inflate AFTER limb exsanguination with an Esmarch bandage or limb elevation; tourniquet time should be minimised (generally kept below 90 minutes to reduce risk of tourniquet palsy and ischaemic muscle injury); for short diagnostic arthroscopies or procedures where visualisation is not significantly impaired by bleeding, some surgeons operate without a tourniqu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pment: 30° arthroscope (standard; provides a wide field of view and is used for the majority of knee arthroscopy); 70° arthroscope (for viewing the posterior compartments and under the meniscus — particularly useful for posterior horn of the medial meniscus and posterior compartment loose body retrieval); standard 4.5 mm cannulated arthroscope for adult knees; light source and camera (4K or HD); shaver system (motorised resector with interchangeable blades — full-radius resector for meniscal debridement, burr for chondroplasty and microfracture, abrader); radiofrequency probe (for haemostasis, synovial debridement, and thermal shrinkage); pump system for joint distension (saline or water — saline preferred to reduce hyponatraemia risk with extravasation); standard and specialised instruments (basket forceps, graspers, probes, curet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2026-05-27T01:33:04Z</dcterms:created>
  <dcterms:modified xsi:type="dcterms:W3CDTF">2026-05-27T01:33:04Z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