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01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allet Finger & Jersey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C]]></a:t>
            </a:r>
            <a:br/>
            <a:r>
              <a:rPr lang="en-US" strike="noStrike" sz="1400" spc="0" u="none" cap="none">
                <a:solidFill>
                  <a:srgbClr val="1E293B">
                    <a:alpha val="100000"/>
                  </a:srgbClr>
                </a:solidFill>
                <a:latin typeface="Calibri"/>
              </a:rPr>
              <a:t><![CDATA[Bony mallet >50% articular surface ± volar subluxation of distal phalanx]]></a:t>
            </a:r>
            <a:br/>
            <a:r>
              <a:rPr lang="en-US" strike="noStrike" sz="1400" spc="0" u="none" cap="none">
                <a:solidFill>
                  <a:srgbClr val="1E293B">
                    <a:alpha val="100000"/>
                  </a:srgbClr>
                </a:solidFill>
                <a:latin typeface="Calibri"/>
              </a:rPr>
              <a:t><![CDATA[Operative fixation if joint subluxation present — volar subluxation is the key indication; extension block K-wire pinning (Ishiguro technique); open ORIF with mini-screw or pull-out wi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treatment of mallet finger: DIP extension splinting for 6 weeks continuous + 2 weeks night-only; patient compliance is paramount — the most common reason for failure is non-compliance; the splint should hold the DIP in full extension (or slight hyperextension) but not flex the PIP; the patient should be instructed to never allow the DIP to flex during the 6-week continuous period — any accidental flexion restarts the cl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let finger swan neck deformity: if untreated, a mallet finger can progress to a swan neck deformity over months to years — the terminal tendon loss allows the extensor mechanism to retract proximally, increasing tension on the central slip and causing PIP hyperextension; this is why prompt recognition and treatment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higuro technique (extension block K-wiring): K-wire placed through the dorsal skin proximal to the fragment (blocks the fragment from displacing dorsally during reduction), then a second K-wire pins the DIP joint in extension; allows fragment reduction and joint stabilisation without open surgery; preferred for most Type IVC mallet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ersey Finger]]></a:t>
            </a:r>
            <a:br/>
            <a:br/>
            <a:r>
              <a:rPr lang="en-US" strike="noStrike" sz="1400" spc="0" u="none" cap="none">
                <a:solidFill>
                  <a:srgbClr val="1E293B">
                    <a:alpha val="100000"/>
                  </a:srgbClr>
                </a:solidFill>
                <a:latin typeface="Calibri"/>
              </a:rPr>
              <a:t><![CDATA[Jersey finger is avulsion of the flexor digitorum profundus (FDP) tendon from its insertion on the volar base of the distal phalanx. The name reflects the classic mechanism — a player grabs an opponent`s jersey as the finger is forcibly extended. It is a less common but potentially more serious injury than mallet finger because of the risk of proximal tendon retraction, vascular compromise, and permanent loss of DIP flexion if treatment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DIP extension against actively flexing FDP — the FDP is avulsed from its distal phalangeal insertion; the ring finger is most commonly affected (in approximately 75% of cases) — the ring finger`s FDP tendon is the weakest and the digit is typically the longest at full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inability to actively flex the DIP joint (the defining feature); the DIP rests in extension; pain and tenderness on the volar aspect of the DIP and finger; often a missed diagnosis — the patient may present late complaining of persistent pain and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ing for jersey finger: ask the patient to flex the DIP joint while the PIP is held in extension (to isolate FDP function from FDS); inability to flex the DIP = FDP avulsion confirmed; compare with the contralateral dig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ddy & Packer Type]]></a:t>
            </a:r>
            <a:br/>
            <a:r>
              <a:rPr lang="en-US" strike="noStrike" sz="1400" spc="0" u="none" cap="none">
                <a:solidFill>
                  <a:srgbClr val="1E293B">
                    <a:alpha val="100000"/>
                  </a:srgbClr>
                </a:solidFill>
                <a:latin typeface="Calibri"/>
              </a:rPr>
              <a:t><![CDATA[Tendon Retraction]]></a:t>
            </a:r>
            <a:br/>
            <a:r>
              <a:rPr lang="en-US" strike="noStrike" sz="1400" spc="0" u="none" cap="none">
                <a:solidFill>
                  <a:srgbClr val="1E293B">
                    <a:alpha val="100000"/>
                  </a:srgbClr>
                </a:solidFill>
                <a:latin typeface="Calibri"/>
              </a:rPr>
              <a:t><![CDATA[Blood Supply]]></a:t>
            </a:r>
            <a:br/>
            <a:r>
              <a:rPr lang="en-US" strike="noStrike" sz="1400" spc="0" u="none" cap="none">
                <a:solidFill>
                  <a:srgbClr val="1E293B">
                    <a:alpha val="100000"/>
                  </a:srgbClr>
                </a:solidFill>
                <a:latin typeface="Calibri"/>
              </a:rPr>
              <a:t><![CDATA[Urgenc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Retracts into the palm — both vincula disrupted]]></a:t>
            </a:r>
            <a:br/>
            <a:r>
              <a:rPr lang="en-US" strike="noStrike" sz="1400" spc="0" u="none" cap="none">
                <a:solidFill>
                  <a:srgbClr val="1E293B">
                    <a:alpha val="100000"/>
                  </a:srgbClr>
                </a:solidFill>
                <a:latin typeface="Calibri"/>
              </a:rPr>
              <a:t><![CDATA[Both vincula disrupted — no blood supply; tendon ischaemic and contracts rapidly]]></a:t>
            </a:r>
            <a:br/>
            <a:r>
              <a:rPr lang="en-US" strike="noStrike" sz="1400" spc="0" u="none" cap="none">
                <a:solidFill>
                  <a:srgbClr val="1E293B">
                    <a:alpha val="100000"/>
                  </a:srgbClr>
                </a:solidFill>
                <a:latin typeface="Calibri"/>
              </a:rPr>
              <a:t><![CDATA[URGENT — repair within 7–10 days; tendon becomes non-reparable after this]]></a:t>
            </a:r>
            <a:br/>
            <a:r>
              <a:rPr lang="en-US" strike="noStrike" sz="1400" spc="0" u="none" cap="none">
                <a:solidFill>
                  <a:srgbClr val="1E293B">
                    <a:alpha val="100000"/>
                  </a:srgbClr>
                </a:solidFill>
                <a:latin typeface="Calibri"/>
              </a:rPr>
              <a:t><![CDATA[Surgical repair: retrieve tendon from palm; route through A2 pulley; repair to distal phalanx via pull-out suture or bone anch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oyle JR. Extensor tendons — acute injuries. In: Green DP, Hotchkiss RN, Pederson WC, eds. Green's Operative Hand Surgery. 5th ed. 2005.]]></a:t>
            </a:r>
            <a:br/>
            <a:r>
              <a:rPr lang="en-US" strike="noStrike" sz="1200" spc="0" u="none" cap="none">
                <a:solidFill>
                  <a:srgbClr val="1E293B">
                    <a:alpha val="100000"/>
                  </a:srgbClr>
                </a:solidFill>
                <a:latin typeface="Calibri"/>
              </a:rPr>
              <a:t><![CDATA[Leddy JP, Packer JW. Avulsion of the profundus tendon insertion in athletes. J Hand Surg Am. 1977;2(1):66–69.]]></a:t>
            </a:r>
            <a:br/>
            <a:r>
              <a:rPr lang="en-US" strike="noStrike" sz="1200" spc="0" u="none" cap="none">
                <a:solidFill>
                  <a:srgbClr val="1E293B">
                    <a:alpha val="100000"/>
                  </a:srgbClr>
                </a:solidFill>
                <a:latin typeface="Calibri"/>
              </a:rPr>
              <a:t><![CDATA[Stark HH et al. Operative treatment of intraarticular fractures of the dorsal aspect of the distal phalanx of digits. J Bone Joint Surg Am. 1987.]]></a:t>
            </a:r>
            <a:br/>
            <a:r>
              <a:rPr lang="en-US" strike="noStrike" sz="1200" spc="0" u="none" cap="none">
                <a:solidFill>
                  <a:srgbClr val="1E293B">
                    <a:alpha val="100000"/>
                  </a:srgbClr>
                </a:solidFill>
                <a:latin typeface="Calibri"/>
              </a:rPr>
              <a:t><![CDATA[Ishiguro T et al. Extension block splinting for mallet finger of the bony type. Clin Orthop Relat Res. 1994;(304):123–129.]]></a:t>
            </a:r>
            <a:br/>
            <a:r>
              <a:rPr lang="en-US" strike="noStrike" sz="1200" spc="0" u="none" cap="none">
                <a:solidFill>
                  <a:srgbClr val="1E293B">
                    <a:alpha val="100000"/>
                  </a:srgbClr>
                </a:solidFill>
                <a:latin typeface="Calibri"/>
              </a:rPr>
              <a:t><![CDATA[Wehbé MA, Schneider LH. Mallet fractures. J Bone Joint Surg Am. 1984;66(5):658–669.]]></a:t>
            </a:r>
            <a:br/>
            <a:r>
              <a:rPr lang="en-US" strike="noStrike" sz="1200" spc="0" u="none" cap="none">
                <a:solidFill>
                  <a:srgbClr val="1E293B">
                    <a:alpha val="100000"/>
                  </a:srgbClr>
                </a:solidFill>
                <a:latin typeface="Calibri"/>
              </a:rPr>
              <a:t><![CDATA[Smit JM et al. Treatment of mallet finger: update and challenges. J Hand Surg Eur Vol. 2020.]]></a:t>
            </a:r>
            <a:br/>
            <a:r>
              <a:rPr lang="en-US" strike="noStrike" sz="1200" spc="0" u="none" cap="none">
                <a:solidFill>
                  <a:srgbClr val="1E293B">
                    <a:alpha val="100000"/>
                  </a:srgbClr>
                </a:solidFill>
                <a:latin typeface="Calibri"/>
              </a:rPr>
              <a:t><![CDATA[Greens Operative Hand Surgery. 7th Edition. Elsevi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let: extensor tendon avulsion at DIP → inability to extend. Jersey: FDP avulsion at DIP → inability to flex. Mallet mechanism: forced DIP flexion; Jersey: forced DIP extension during flexion. Mallet management: splinting in extension; surgery if subluxation/large fragment. Jersey management: surgical repair in al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allet Finger & Jersey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allet finger and jersey finger represent the two ends of the distal extensor and flexor tendon injury spectrum at the distal interphalangeal (DIP) joint. Both result from forced passive movement against active muscle contraction, but in opposite directions. Mallet finger is the most common closed tendon injury in sport, and jersey finger — though less common — carries a significant risk of missed diagnosis and permanent disability if not treated promp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erminal extensor tendon inserts into the dorsal base of the distal phalanx; the flexor digitorum profundus (FDP) inserts into the volar base of the distal phalanx — both are vulnerable to avulsion-type injuries at their inser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ing finger (fourth digit) is most commonly involved in jersey finger; the middle or ring finger is most commonly involved in mallet finger; the little finger is the most common digit for mallet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let Finger]]></a:t>
            </a:r>
            <a:br/>
            <a:br/>
            <a:r>
              <a:rPr lang="en-US" strike="noStrike" sz="1400" spc="0" u="none" cap="none">
                <a:solidFill>
                  <a:srgbClr val="1E293B">
                    <a:alpha val="100000"/>
                  </a:srgbClr>
                </a:solidFill>
                <a:latin typeface="Calibri"/>
              </a:rPr>
              <a:t><![CDATA[Mallet finger results from disruption of the terminal extensor tendon at or near its insertion into the distal phalanx, causing an inability to actively extend the DIP joint. It is almost always a close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forced DIP flexion against an actively extending finger — classically a ball striking the fingertip (cricket, basketball, volleyball); the terminal tendon ruptures or avulses its bony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yle classification: Type I — closed tendon rupture with or without small avulsion fragment (most common — treat non-operatively); Type II — open laceration at or proximal to the DIP joint; Type III — deep abrasion with loss of skin, subcutaneous tissue, and tendon substance; Type IV — mallet fracture (further subdivided): IVA transepiphyseal fracture (children), IVB fracture with 20–50% of articular surface, IVC fracture with >50% articular surface or volar subluxation of distal phalanx]]>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flexed DIP joint ("drooped finger"); inability to actively extend DIP; DIP rests in flexion; tender over the dorsal DIP joint; passive extension is possible; PIP joint is not affected (distinguishes from boutonnièr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most common)]]></a:t>
            </a:r>
            <a:br/>
            <a:r>
              <a:rPr lang="en-US" strike="noStrike" sz="1400" spc="0" u="none" cap="none">
                <a:solidFill>
                  <a:srgbClr val="1E293B">
                    <a:alpha val="100000"/>
                  </a:srgbClr>
                </a:solidFill>
                <a:latin typeface="Calibri"/>
              </a:rPr>
              <a:t><![CDATA[Closed tendon rupture ± small fragment]]></a:t>
            </a:r>
            <a:br/>
            <a:r>
              <a:rPr lang="en-US" strike="noStrike" sz="1400" spc="0" u="none" cap="none">
                <a:solidFill>
                  <a:srgbClr val="1E293B">
                    <a:alpha val="100000"/>
                  </a:srgbClr>
                </a:solidFill>
                <a:latin typeface="Calibri"/>
              </a:rPr>
              <a:t><![CDATA[Stack splint (or aluminium foam splint) with DIP in full extension for 6 weeks continuous, then 2 weeks night-only; DIP must never flex during splinting period — even one episode of flexion restarts the 6-week cl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Open laceration]]></a:t>
            </a:r>
            <a:br/>
            <a:r>
              <a:rPr lang="en-US" strike="noStrike" sz="1400" spc="0" u="none" cap="none">
                <a:solidFill>
                  <a:srgbClr val="1E293B">
                    <a:alpha val="100000"/>
                  </a:srgbClr>
                </a:solidFill>
                <a:latin typeface="Calibri"/>
              </a:rPr>
              <a:t><![CDATA[Wound repair + splinting; primary tendon repair if substance is adequate; K-wire across DIP in extension post-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allet Finger & 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kin and tendon loss]]></a:t>
            </a:r>
            <a:br/>
            <a:r>
              <a:rPr lang="en-US" strike="noStrike" sz="1400" spc="0" u="none" cap="none">
                <a:solidFill>
                  <a:srgbClr val="1E293B">
                    <a:alpha val="100000"/>
                  </a:srgbClr>
                </a:solidFill>
                <a:latin typeface="Calibri"/>
              </a:rPr>
              <a:t><![CDATA[Wound cover (local flap or skin graft) + DIP pin in extension; formal tendon reconstruction delay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B]]></a:t>
            </a:r>
            <a:br/>
            <a:r>
              <a:rPr lang="en-US" strike="noStrike" sz="1400" spc="0" u="none" cap="none">
                <a:solidFill>
                  <a:srgbClr val="1E293B">
                    <a:alpha val="100000"/>
                  </a:srgbClr>
                </a:solidFill>
                <a:latin typeface="Calibri"/>
              </a:rPr>
              <a:t><![CDATA[Bony mallet (20–50% articular surface)]]></a:t>
            </a:r>
            <a:br/>
            <a:r>
              <a:rPr lang="en-US" strike="noStrike" sz="1400" spc="0" u="none" cap="none">
                <a:solidFill>
                  <a:srgbClr val="1E293B">
                    <a:alpha val="100000"/>
                  </a:srgbClr>
                </a:solidFill>
                <a:latin typeface="Calibri"/>
              </a:rPr>
              <a:t><![CDATA[Usually non-operative with splinting; surgery for significant displacement or articular step-off >2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2026-05-26T19:32:04Z</dcterms:created>
  <dcterms:modified xsi:type="dcterms:W3CDTF">2026-05-26T19:32:04Z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