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4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mechanism of injury (ball sports, trivial injury); time since injury (late presentation changes management); dominant hand; occupation and sporting activities; assess whether the patient can tolerate 6–8 weeks of splint 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characteristic drooped DIP joint; inability to actively extend the DIP joint; the DIP joint can be passively extended to neutral (no fixed contracture in acute cases); assess the PIP joint for any pre-existing hyperextension tendency (swan neck risk); open wounds must be carefully assessed to exclude open tendon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the affected finger): mandatory in all mallet finger injuries to identify: bony avulsion fragment (mallet fracture Type IV); the size of the fragment relative to the articular surface (determines Type IVB vs IVC); subluxation of the distal phalanx volarly (>50% articular fragment with volar subluxation = surgical indication — the fragment is large enough that without fixation the distal phalanx will sublux volarly as the FDP pulls it); physeal fracture in children (Type 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DIP extension splinting — the gold standard for Types I, IVA, and IVB: the DIP joint is held in full extension (0°) or slight hyperextension (5°) continuously for 6–8 weeks; the PIP joint is left FREE (very important — immobilising the PIP increases stiffness without improving outcomes); the splint must be worn continuously — even brief periods of DIP flexion restart the healing clock; patient compliance is the biggest predictor of outcome; commercially available mallet splints (Stack splint) or custom thermoplastic splints are used; the skin under the splint must be inspected regularly to prevent maceration and pressure so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the splint is removed (e.g., for washing), the patient must hold the DIP in extension with the other hand — the splint must NEVER be removed without the DIP held extended; patients must understand this instruction explici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6–8 weeks of full-time splinting: a further 2–4 weeks of night splinting is recommended; then gradual weaning from the splint; the DIP will often have a small residual extensor lag (5–10°) — this is acceptable and usually does not impair function; most patients return to sport at 10–12 weeks with a protective splint for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presentation of mallet finger: even late-presenting mallet fingers (up to 3 months after injury) can be treated with splinting with reasonable results; the outcome is less reliable than acute treatment but the extension deficit often improves; it is worth attempting splinting even in patients presenting late (4–6 weeks) before considering surgery; beyond 3 months, established fibrous tissue means splinting is less likely to be effective and DIP arthrodesis may be the most appropriate treatment for a symptomatic or functionally limiting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s required in a minority of mallet finger cases — approximately 5–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Type IVC mallet fracture (bony fragment >50% articular surface + volar subluxation of the distal phalanx — the FDP is pulling the distal phalanx volarly and the fragment is too large to leave unfixed); open mallet with significant tendon loss; failed non-operative treatment with significant functional deficit; symptomatic swan neck deformity from chronic untreated mallet (DIP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4th edition. Churchill Livingstone; 1999.]]></a:t>
            </a:r>
            <a:br/>
            <a:r>
              <a:rPr lang="en-US" strike="noStrike" sz="1200" spc="0" u="none" cap="none">
                <a:solidFill>
                  <a:srgbClr val="1E293B">
                    <a:alpha val="100000"/>
                  </a:srgbClr>
                </a:solidFill>
                <a:latin typeface="Calibri"/>
              </a:rPr>
              <a:t><![CDATA[Stack HG. Mallet finger. Hand. 1969;1(2):83–89.]]></a:t>
            </a:r>
            <a:br/>
            <a:r>
              <a:rPr lang="en-US" strike="noStrike" sz="1200" spc="0" u="none" cap="none">
                <a:solidFill>
                  <a:srgbClr val="1E293B">
                    <a:alpha val="100000"/>
                  </a:srgbClr>
                </a:solidFill>
                <a:latin typeface="Calibri"/>
              </a:rPr>
              <a:t><![CDATA[Warren RA et al. A prospective trial of operative and non-operative treatment of mallet finger. J Hand Surg Br. 1988;13(2):140–143.]]></a:t>
            </a:r>
            <a:br/>
            <a:r>
              <a:rPr lang="en-US" strike="noStrike" sz="1200" spc="0" u="none" cap="none">
                <a:solidFill>
                  <a:srgbClr val="1E293B">
                    <a:alpha val="100000"/>
                  </a:srgbClr>
                </a:solidFill>
                <a:latin typeface="Calibri"/>
              </a:rPr>
              <a:t><![CDATA[Ishiguro T et al. Extension block with Kirschner wire for fracture dislocation of the distal interphalangeal joint. Techniques in Hand and Upper Extremity Surgery. 1997.]]></a:t>
            </a:r>
            <a:br/>
            <a:r>
              <a:rPr lang="en-US" strike="noStrike" sz="1200" spc="0" u="none" cap="none">
                <a:solidFill>
                  <a:srgbClr val="1E293B">
                    <a:alpha val="100000"/>
                  </a:srgbClr>
                </a:solidFill>
                <a:latin typeface="Calibri"/>
              </a:rPr>
              <a:t><![CDATA[Stern PJ, Kastrup JJ. Complications and prognosis of treatment of mallet finger. J Hand Surg Am. 1988;13(3):329–334.]]></a:t>
            </a:r>
            <a:br/>
            <a:r>
              <a:rPr lang="en-US" strike="noStrike" sz="1200" spc="0" u="none" cap="none">
                <a:solidFill>
                  <a:srgbClr val="1E293B">
                    <a:alpha val="100000"/>
                  </a:srgbClr>
                </a:solidFill>
                <a:latin typeface="Calibri"/>
              </a:rPr>
              <a:t><![CDATA[Smit JM et al. Treatment for mallet finger. Cochrane Database Syst Rev. 2010.]]></a:t>
            </a:r>
            <a:br/>
            <a:r>
              <a:rPr lang="en-US" strike="noStrike" sz="1200" spc="0" u="none" cap="none">
                <a:solidFill>
                  <a:srgbClr val="1E293B">
                    <a:alpha val="100000"/>
                  </a:srgbClr>
                </a:solidFill>
                <a:latin typeface="Calibri"/>
              </a:rPr>
              <a:t><![CDATA[Greens Operative Hand Surgery. 7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extensor tendon at DIP joint; may involve bony fragment. Mechanism: sudden forced flexion of extended DIP (e.g., ball injury). Clinical: inability to extend DIP; distal finger droop. X-ray: may show avulsion fracture; subluxation if >30–50% articular surface involved. Management: extension splinting 6–8 weeks; surgery for large bony fragment or volar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is an injury to the terminal extensor tendon at its insertion into the dorsal base of the distal phalanx, resulting in an inability to actively extend the DIP joint. The injury may be a pure tendinous avulsion (most common), a bony avulsion fracture (mallet fracture), or rarely an open laceration. The result is a characteristic droop of the distal phalanx — the `mallet` or `dropped finger` deformity. Left untreated, it can progress to a swan neck deformity of the PIP joint. The overwhelming majority of mallet fingers are managed non-operatively with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flexion of the actively extended DIP joint — classically when a ball strikes the tip of the outstretched finger (hence `baseball finger`); also from trivial injuries (tucking in bed sheets, putting on socks); the DIP joint is forced into flexion while the extensor mechanism is under tension, avulsing the terminal extensor tendon from the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the most common closed tendon injury of the hand; affects all ages; middle and ring fingers most commonly affected; right (dominant) hand more often; the terminal extensor tendon inserts into the dorsal base of the distal phalanx through a broad, flat insertion; it is particularly vulnerable at the DIP joint because there is minimal overlying soft tissue pro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quences of untreated mallet finger: if the terminal extensor is not treated, the DIP joint adopts a permanent flexed posture; the proximal extensor mechanism (lateral bands and central slip) becomes hyperactive; over time, the lateral bands migrate dorsally and the PIP joint is pulled into hyperextension — producing a swan neck deformity (PIP hyperextension + DIP flexion); this is the most important long-term consequence of neglected mallet finger; swan neck deformity from mallet is preventable with appropriate DIP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Closed tendinous]]></a:t>
            </a:r>
            <a:br/>
            <a:r>
              <a:rPr lang="en-US" strike="noStrike" sz="1400" spc="0" u="none" cap="none">
                <a:solidFill>
                  <a:srgbClr val="1E293B">
                    <a:alpha val="100000"/>
                  </a:srgbClr>
                </a:solidFill>
                <a:latin typeface="Calibri"/>
              </a:rPr>
              <a:t><![CDATA[Pure tendon avulsion without bony fragment; the most common type; X-ray normal (no fragment)]]></a:t>
            </a:r>
            <a:br/>
            <a:r>
              <a:rPr lang="en-US" strike="noStrike" sz="1400" spc="0" u="none" cap="none">
                <a:solidFill>
                  <a:srgbClr val="1E293B">
                    <a:alpha val="100000"/>
                  </a:srgbClr>
                </a:solidFill>
                <a:latin typeface="Calibri"/>
              </a:rPr>
              <a:t><![CDATA[DIP extension splinting for 6–8 weeks continuously; then 2–4 weeks night splinting; non-operative in virtually all cases; excellent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Open laceration]]></a:t>
            </a:r>
            <a:br/>
            <a:r>
              <a:rPr lang="en-US" strike="noStrike" sz="1400" spc="0" u="none" cap="none">
                <a:solidFill>
                  <a:srgbClr val="1E293B">
                    <a:alpha val="100000"/>
                  </a:srgbClr>
                </a:solidFill>
                <a:latin typeface="Calibri"/>
              </a:rPr>
              <a:t><![CDATA[Terminal extensor divided by a laceration over the dorsal DIP joint; wound present]]></a:t>
            </a:r>
            <a:br/>
            <a:r>
              <a:rPr lang="en-US" strike="noStrike" sz="1400" spc="0" u="none" cap="none">
                <a:solidFill>
                  <a:srgbClr val="1E293B">
                    <a:alpha val="100000"/>
                  </a:srgbClr>
                </a:solidFill>
                <a:latin typeface="Calibri"/>
              </a:rPr>
              <a:t><![CDATA[Wound management + DIP splinting; primary tendon repair rarely necessary for partial lacerations; repair + splinting for complete lac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ep abrasion]]></a:t>
            </a:r>
            <a:br/>
            <a:r>
              <a:rPr lang="en-US" strike="noStrike" sz="1400" spc="0" u="none" cap="none">
                <a:solidFill>
                  <a:srgbClr val="1E293B">
                    <a:alpha val="100000"/>
                  </a:srgbClr>
                </a:solidFill>
                <a:latin typeface="Calibri"/>
              </a:rPr>
              <a:t><![CDATA[Deep skin loss with extensor tendon loss; uncommon]]></a:t>
            </a:r>
            <a:br/>
            <a:r>
              <a:rPr lang="en-US" strike="noStrike" sz="1400" spc="0" u="none" cap="none">
                <a:solidFill>
                  <a:srgbClr val="1E293B">
                    <a:alpha val="100000"/>
                  </a:srgbClr>
                </a:solidFill>
                <a:latin typeface="Calibri"/>
              </a:rPr>
              <a:t><![CDATA[Wound coverage + extensor tendon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allet fracture]]></a:t>
            </a:r>
            <a:br/>
            <a:r>
              <a:rPr lang="en-US" strike="noStrike" sz="1400" spc="0" u="none" cap="none">
                <a:solidFill>
                  <a:srgbClr val="1E293B">
                    <a:alpha val="100000"/>
                  </a:srgbClr>
                </a:solidFill>
                <a:latin typeface="Calibri"/>
              </a:rPr>
              <a:t><![CDATA[Bony avulsion fracture at the dorsal base of the distal phalanx — the terminal extensor avulses with a bone fragment; subdivided: (A) physeal fracture in children (epiphysis); (B) bony fragment <50% articular surface; (C) fragment >50% articular surface ± volar subluxation of the distal phalanx]]></a:t>
            </a:r>
            <a:br/>
            <a:r>
              <a:rPr lang="en-US" strike="noStrike" sz="1400" spc="0" u="none" cap="none">
                <a:solidFill>
                  <a:srgbClr val="1E293B">
                    <a:alpha val="100000"/>
                  </a:srgbClr>
                </a:solidFill>
                <a:latin typeface="Calibri"/>
              </a:rPr>
              <a:t><![CDATA[Type IVA: splinting (physeal injury, usually stable); Type IVB (<50%): splinting — most do well non-operatively; Type IVC (>50% + volar subluxation): consider surgical fixation (K-wire or extension block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2026-05-26T20:43:10Z</dcterms:created>
  <dcterms:modified xsi:type="dcterms:W3CDTF">2026-05-26T20:43:10Z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