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5336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union Correction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 Method and Osteotomy Planning]]></a:t>
            </a:r>
            <a:br/>
            <a:br/>
            <a:r>
              <a:rPr lang="en-US" strike="noStrike" sz="1400" spc="0" u="none" cap="none">
                <a:solidFill>
                  <a:srgbClr val="1E293B">
                    <a:alpha val="100000"/>
                  </a:srgbClr>
                </a:solidFill>
                <a:latin typeface="Calibri"/>
              </a:rPr>
              <a:t><![CDATA[The CORA method (Paley) is the gold standard for planning corrective osteotomy. It provides a systematic geometric approach to identify where and how to c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 Draw the mechanical or anatomical axis of the proximal and distal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 The intersection of these two lines is the CO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 The bisector of the angle at the CORA defines the axis of correction (the hinge 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le 1: Osteotomy at the CORA and angulation around the bisector = pure angular correction, no trans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le 2: Osteotomy away from the CORA = angular correction + secondary translation; requires intentional shi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anar deformities require simultaneous or staged corrections in each pl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lique plane deformities are best corrected with oblique osteotomies aligned to the true CORA in 3D sp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Corrective Osteotomy]]></a:t>
            </a:r>
            <a:br/>
            <a:br/>
            <a:r>
              <a:rPr lang="en-US" strike="noStrike" sz="1400" spc="0" u="none" cap="none">
                <a:solidFill>
                  <a:srgbClr val="1E293B">
                    <a:alpha val="100000"/>
                  </a:srgbClr>
                </a:solidFill>
                <a:latin typeface="Calibri"/>
              </a:rPr>
              <a:t><![CDATA[The choice of osteotomy depends on the bone, the deformity type, the need for lengthening, and surgeon expert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Type]]></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Best Used F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ing Wedge]]></a:t>
            </a:r>
            <a:br/>
            <a:r>
              <a:rPr lang="en-US" strike="noStrike" sz="1400" spc="0" u="none" cap="none">
                <a:solidFill>
                  <a:srgbClr val="1E293B">
                    <a:alpha val="100000"/>
                  </a:srgbClr>
                </a:solidFill>
                <a:latin typeface="Calibri"/>
              </a:rPr>
              <a:t><![CDATA[Hinge on concave side; open and graft]]></a:t>
            </a:r>
            <a:br/>
            <a:r>
              <a:rPr lang="en-US" strike="noStrike" sz="1400" spc="0" u="none" cap="none">
                <a:solidFill>
                  <a:srgbClr val="1E293B">
                    <a:alpha val="100000"/>
                  </a:srgbClr>
                </a:solidFill>
                <a:latin typeface="Calibri"/>
              </a:rPr>
              <a:t><![CDATA[Gaining length; varus/valgus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ing Wedge]]></a:t>
            </a:r>
            <a:br/>
            <a:r>
              <a:rPr lang="en-US" strike="noStrike" sz="1400" spc="0" u="none" cap="none">
                <a:solidFill>
                  <a:srgbClr val="1E293B">
                    <a:alpha val="100000"/>
                  </a:srgbClr>
                </a:solidFill>
                <a:latin typeface="Calibri"/>
              </a:rPr>
              <a:t><![CDATA[Remove bone wedge; compress]]></a:t>
            </a:r>
            <a:br/>
            <a:r>
              <a:rPr lang="en-US" strike="noStrike" sz="1400" spc="0" u="none" cap="none">
                <a:solidFill>
                  <a:srgbClr val="1E293B">
                    <a:alpha val="100000"/>
                  </a:srgbClr>
                </a:solidFill>
                <a:latin typeface="Calibri"/>
              </a:rPr>
              <a:t><![CDATA[Predictable correction; no graft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tral Wedge (dome/barrel vault)]]></a:t>
            </a:r>
            <a:br/>
            <a:r>
              <a:rPr lang="en-US" strike="noStrike" sz="1400" spc="0" u="none" cap="none">
                <a:solidFill>
                  <a:srgbClr val="1E293B">
                    <a:alpha val="100000"/>
                  </a:srgbClr>
                </a:solidFill>
                <a:latin typeface="Calibri"/>
              </a:rPr>
              <a:t><![CDATA[Curved osteotomy; rotation around apex]]></a:t>
            </a:r>
            <a:br/>
            <a:r>
              <a:rPr lang="en-US" strike="noStrike" sz="1400" spc="0" u="none" cap="none">
                <a:solidFill>
                  <a:srgbClr val="1E293B">
                    <a:alpha val="100000"/>
                  </a:srgbClr>
                </a:solidFill>
                <a:latin typeface="Calibri"/>
              </a:rPr>
              <a:t><![CDATA[Minimal length change; multiplan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rotational]]></a:t>
            </a:r>
            <a:br/>
            <a:r>
              <a:rPr lang="en-US" strike="noStrike" sz="1400" spc="0" u="none" cap="none">
                <a:solidFill>
                  <a:srgbClr val="1E293B">
                    <a:alpha val="100000"/>
                  </a:srgbClr>
                </a:solidFill>
                <a:latin typeface="Calibri"/>
              </a:rPr>
              <a:t><![CDATA[Transverse cut; rotate segment]]></a:t>
            </a:r>
            <a:br/>
            <a:r>
              <a:rPr lang="en-US" strike="noStrike" sz="1400" spc="0" u="none" cap="none">
                <a:solidFill>
                  <a:srgbClr val="1E293B">
                    <a:alpha val="100000"/>
                  </a:srgbClr>
                </a:solidFill>
                <a:latin typeface="Calibri"/>
              </a:rPr>
              <a:t><![CDATA[Rotational malunion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shortening + lengthening]]></a:t>
            </a:r>
            <a:br/>
            <a:r>
              <a:rPr lang="en-US" strike="noStrike" sz="1400" spc="0" u="none" cap="none">
                <a:solidFill>
                  <a:srgbClr val="1E293B">
                    <a:alpha val="100000"/>
                  </a:srgbClr>
                </a:solidFill>
                <a:latin typeface="Calibri"/>
              </a:rPr>
              <a:t><![CDATA[Shorten acutely, then distract (bifocal)]]></a:t>
            </a:r>
            <a:br/>
            <a:r>
              <a:rPr lang="en-US" strike="noStrike" sz="1400" spc="0" u="none" cap="none">
                <a:solidFill>
                  <a:srgbClr val="1E293B">
                    <a:alpha val="100000"/>
                  </a:srgbClr>
                </a:solidFill>
                <a:latin typeface="Calibri"/>
              </a:rPr>
              <a:t><![CDATA[Significant LLD with complex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ing wedge osteotomies risk non-union at the graft site — bone graft or substitut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ing wedge osteotomies shorten the limb — consider if LLD acceptable or to be corrected la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e osteotomy (e.g. proximal tibia) allows correction in any plane without changing length significant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l osteotomies must be combined with axial compression fixation to prevent secondary an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 After Osteotomy]]></a:t>
            </a:r>
            <a:br/>
            <a:br/>
            <a:r>
              <a:rPr lang="en-US" strike="noStrike" sz="1400" spc="0" u="none" cap="none">
                <a:solidFill>
                  <a:srgbClr val="1E293B">
                    <a:alpha val="100000"/>
                  </a:srgbClr>
                </a:solidFill>
                <a:latin typeface="Calibri"/>
              </a:rPr>
              <a:t><![CDATA[Stable fixation after corrective osteotomy is mandatory to maintain correction and allow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and screw fixation: most common; locking plates preferred in osteoporotic bone or periarticular osteotom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 ideal for diaphyseal deformity correction; allows early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 (Taylor Spatial Frame / Ilizarov): for gradual correction, infected nonunion-malunion, or when simultaneous lengthening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les/screws alone: used for small corrections in cancellous bone (e.g., proximal tibia opening wed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xapod frames (Taylor Spatial Frame) allow six-axis deformity correction gradually with daily strut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correction is faster; gradual correction via distraction osteogenesis safer for large corrections (>30°) or when lengthening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Considerations]]></a:t>
            </a:r>
            <a:br/>
            <a:br/>
            <a:r>
              <a:rPr lang="en-US" strike="noStrike" sz="1400" spc="0" u="none" cap="none">
                <a:solidFill>
                  <a:srgbClr val="1E293B">
                    <a:alpha val="100000"/>
                  </a:srgbClr>
                </a:solidFill>
                <a:latin typeface="Calibri"/>
              </a:rPr>
              <a:t><![CDATA[Malunion correction principles vary by anatomical location. Accepted thresholds for intervention differ across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Tolerated Deformity]]></a:t>
            </a:r>
            <a:br/>
            <a:r>
              <a:rPr lang="en-US" strike="noStrike" sz="1400" spc="0" u="none" cap="none">
                <a:solidFill>
                  <a:srgbClr val="1E293B">
                    <a:alpha val="100000"/>
                  </a:srgbClr>
                </a:solidFill>
                <a:latin typeface="Calibri"/>
              </a:rPr>
              <a:t><![CDATA[Common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br/>
            <a:r>
              <a:rPr lang="en-US" strike="noStrike" sz="1400" spc="0" u="none" cap="none">
                <a:solidFill>
                  <a:srgbClr val="1E293B">
                    <a:alpha val="100000"/>
                  </a:srgbClr>
                </a:solidFill>
                <a:latin typeface="Calibri"/>
              </a:rPr>
              <a:t><![CDATA[<10° dorsal tilt, <2 mm shortening]]></a:t>
            </a:r>
            <a:br/>
            <a:r>
              <a:rPr lang="en-US" strike="noStrike" sz="1400" spc="0" u="none" cap="none">
                <a:solidFill>
                  <a:srgbClr val="1E293B">
                    <a:alpha val="100000"/>
                  </a:srgbClr>
                </a:solidFill>
                <a:latin typeface="Calibri"/>
              </a:rPr>
              <a:t><![CDATA[Opening wedge osteotomy ± bone gr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a:t>
            </a:r>
            <a:br/>
            <a:r>
              <a:rPr lang="en-US" strike="noStrike" sz="1400" spc="0" u="none" cap="none">
                <a:solidFill>
                  <a:srgbClr val="1E293B">
                    <a:alpha val="100000"/>
                  </a:srgbClr>
                </a:solidFill>
                <a:latin typeface="Calibri"/>
              </a:rPr>
              <a:t><![CDATA[<5° angulation, <15° rotation, <2 cm short]]></a:t>
            </a:r>
            <a:br/>
            <a:r>
              <a:rPr lang="en-US" strike="noStrike" sz="1400" spc="0" u="none" cap="none">
                <a:solidFill>
                  <a:srgbClr val="1E293B">
                    <a:alpha val="100000"/>
                  </a:srgbClr>
                </a:solidFill>
                <a:latin typeface="Calibri"/>
              </a:rPr>
              <a:t><![CDATA[IM nail exchange with de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5° varus/valgus]]></a:t>
            </a:r>
            <a:br/>
            <a:r>
              <a:rPr lang="en-US" strike="noStrike" sz="1400" spc="0" u="none" cap="none">
                <a:solidFill>
                  <a:srgbClr val="1E293B">
                    <a:alpha val="100000"/>
                  </a:srgbClr>
                </a:solidFill>
                <a:latin typeface="Calibri"/>
              </a:rPr>
              <a:t><![CDATA[High tibial osteotomy (HT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a:t>
            </a:r>
            <a:br/>
            <a:r>
              <a:rPr lang="en-US" strike="noStrike" sz="1400" spc="0" u="none" cap="none">
                <a:solidFill>
                  <a:srgbClr val="1E293B">
                    <a:alpha val="100000"/>
                  </a:srgbClr>
                </a:solidFill>
                <a:latin typeface="Calibri"/>
              </a:rPr>
              <a:t><![CDATA[<5° angulation, <10° rotation]]></a:t>
            </a:r>
            <a:br/>
            <a:r>
              <a:rPr lang="en-US" strike="noStrike" sz="1400" spc="0" u="none" cap="none">
                <a:solidFill>
                  <a:srgbClr val="1E293B">
                    <a:alpha val="100000"/>
                  </a:srgbClr>
                </a:solidFill>
                <a:latin typeface="Calibri"/>
              </a:rPr>
              <a:t><![CDATA[Derotational or angulation osteotomy +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shaft]]></a:t>
            </a:r>
            <a:br/>
            <a:r>
              <a:rPr lang="en-US" strike="noStrike" sz="1400" spc="0" u="none" cap="none">
                <a:solidFill>
                  <a:srgbClr val="1E293B">
                    <a:alpha val="100000"/>
                  </a:srgbClr>
                </a:solidFill>
                <a:latin typeface="Calibri"/>
              </a:rPr>
              <a:t><![CDATA[Up to 20° angulation tolerated]]></a:t>
            </a:r>
            <a:br/>
            <a:r>
              <a:rPr lang="en-US" strike="noStrike" sz="1400" spc="0" u="none" cap="none">
                <a:solidFill>
                  <a:srgbClr val="1E293B">
                    <a:alpha val="100000"/>
                  </a:srgbClr>
                </a:solidFill>
                <a:latin typeface="Calibri"/>
              </a:rPr>
              <a:t><![CDATA[Corrective osteotomy + plate if symptoma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 malunion: correct within 1 year for best results; late correction still valuable if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tibial osteotomy (HTO): used for varus malunion and medial compartment OA — offloads medial compar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malunion: rotational errors >15° cause patellofemoral problems and gait disturbance — correct with derotation]]>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malunion (e.g., tibial plateau) may require articular osteotomy, distraction, or eventual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ley D. Principles of Deformity Correction. Springer, 2002.]]></a:t>
            </a:r>
            <a:br/>
            <a:r>
              <a:rPr lang="en-US" strike="noStrike" sz="1200" spc="0" u="none" cap="none">
                <a:solidFill>
                  <a:srgbClr val="1E293B">
                    <a:alpha val="100000"/>
                  </a:srgbClr>
                </a:solidFill>
                <a:latin typeface="Calibri"/>
              </a:rPr>
              <a:t><![CDATA[Campbell's Operative Orthopaedics. 14th Edition.]]></a:t>
            </a:r>
            <a:br/>
            <a:r>
              <a:rPr lang="en-US" strike="noStrike" sz="1200" spc="0" u="none" cap="none">
                <a:solidFill>
                  <a:srgbClr val="1E293B">
                    <a:alpha val="100000"/>
                  </a:srgbClr>
                </a:solidFill>
                <a:latin typeface="Calibri"/>
              </a:rPr>
              <a:t><![CDATA[Rockwood and Green's Fractures in Adults. 9th Edition.]]></a:t>
            </a:r>
            <a:br/>
            <a:r>
              <a:rPr lang="en-US" strike="noStrike" sz="1200" spc="0" u="none" cap="none">
                <a:solidFill>
                  <a:srgbClr val="1E293B">
                    <a:alpha val="100000"/>
                  </a:srgbClr>
                </a:solidFill>
                <a:latin typeface="Calibri"/>
              </a:rPr>
              <a:t><![CDATA[AO Surgery Reference — Corrective Osteotomy Principles.]]></a:t>
            </a:r>
            <a:br/>
            <a:r>
              <a:rPr lang="en-US" strike="noStrike" sz="1200" spc="0" u="none" cap="none">
                <a:solidFill>
                  <a:srgbClr val="1E293B">
                    <a:alpha val="100000"/>
                  </a:srgbClr>
                </a:solidFill>
                <a:latin typeface="Calibri"/>
              </a:rPr>
              <a:t><![CDATA[Orthobullets — Malunion and Corrective Osteotomy.]]></a:t>
            </a:r>
            <a:br/>
            <a:r>
              <a:rPr lang="en-US" strike="noStrike" sz="1200" spc="0" u="none" cap="none">
                <a:solidFill>
                  <a:srgbClr val="1E293B">
                    <a:alpha val="100000"/>
                  </a:srgbClr>
                </a:solidFill>
                <a:latin typeface="Calibri"/>
              </a:rPr>
              <a:t><![CDATA[Green SA, Gibbs P. The relationship of angulation to translation in fracture deformities. J Bone Joint Surg Am. 199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union = fracture healed in unacceptable alignment causing functional, cosmetic, or biomechanical issues. Decision to correct depends on symptoms, joint at risk, magnitude/plane of deformity, and patient goals. Thorough planning with long‑leg alignment views, scanogram, and CT rotational profile is essential. Osteotomy at CORA restores axis with least translation; fixation by plate, nail, or circular frame. Common techniques: closing wedge, opening wedge (needs graft), dome, step‑cut, and gradual correction (Ilizarov/Hexap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union Correction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r>
              <a:rPr lang="en-US" strike="noStrike" sz="1400" spc="0" u="none" cap="none">
                <a:solidFill>
                  <a:srgbClr val="1E293B">
                    <a:alpha val="100000"/>
                  </a:srgbClr>
                </a:solidFill>
                <a:latin typeface="Calibri"/>
              </a:rPr>
              <a:t><![CDATA[Malunion is defined as fracture healing in a position that is functionally or cosmetically unacceptable. It differs from nonunion (failure to heal) and delayed union (slow healing). Correction of malunion requires careful preoperative planning, understanding of the deformity, and selection of the appropriate surgical technique to restore alignment, length, and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 may be angulatory, rotational, translational, or involve shortening — often in comb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ignificance depends on location, magnitude, patient age, and functional dema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limb tolerates greater deformity than lower limb due to compensatory motion at shoulder an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limb malunion: even small rotational or angular errors can cause abnormal gait, joint overload, and early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s of correction: restore mechanical axis, joint orientation angles, length, and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Deformity]]></a:t>
            </a:r>
            <a:br/>
            <a:br/>
            <a:r>
              <a:rPr lang="en-US" strike="noStrike" sz="1400" spc="0" u="none" cap="none">
                <a:solidFill>
                  <a:srgbClr val="1E293B">
                    <a:alpha val="100000"/>
                  </a:srgbClr>
                </a:solidFill>
                <a:latin typeface="Calibri"/>
              </a:rPr>
              <a:t><![CDATA[Malunion deformity is described across four planes. Accurate characterisation is essential before planning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Imp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Varus, valgus, apex anterior/posterior]]></a:t>
            </a:r>
            <a:br/>
            <a:r>
              <a:rPr lang="en-US" strike="noStrike" sz="1400" spc="0" u="none" cap="none">
                <a:solidFill>
                  <a:srgbClr val="1E293B">
                    <a:alpha val="100000"/>
                  </a:srgbClr>
                </a:solidFill>
                <a:latin typeface="Calibri"/>
              </a:rPr>
              <a:t><![CDATA[Altered mechanical axis; joint overlo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t>
            </a:r>
            <a:br/>
            <a:r>
              <a:rPr lang="en-US" strike="noStrike" sz="1400" spc="0" u="none" cap="none">
                <a:solidFill>
                  <a:srgbClr val="1E293B">
                    <a:alpha val="100000"/>
                  </a:srgbClr>
                </a:solidFill>
                <a:latin typeface="Calibri"/>
              </a:rPr>
              <a:t><![CDATA[Internal or external malrotation]]></a:t>
            </a:r>
            <a:br/>
            <a:r>
              <a:rPr lang="en-US" strike="noStrike" sz="1400" spc="0" u="none" cap="none">
                <a:solidFill>
                  <a:srgbClr val="1E293B">
                    <a:alpha val="100000"/>
                  </a:srgbClr>
                </a:solidFill>
                <a:latin typeface="Calibri"/>
              </a:rPr>
              <a:t><![CDATA[Gait abnormality;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lation]]></a:t>
            </a:r>
            <a:br/>
            <a:r>
              <a:rPr lang="en-US" strike="noStrike" sz="1400" spc="0" u="none" cap="none">
                <a:solidFill>
                  <a:srgbClr val="1E293B">
                    <a:alpha val="100000"/>
                  </a:srgbClr>
                </a:solidFill>
                <a:latin typeface="Calibri"/>
              </a:rPr>
              <a:t><![CDATA[Medial, lateral, anterior, posterior shift]]></a:t>
            </a:r>
            <a:br/>
            <a:r>
              <a:rPr lang="en-US" strike="noStrike" sz="1400" spc="0" u="none" cap="none">
                <a:solidFill>
                  <a:srgbClr val="1E293B">
                    <a:alpha val="100000"/>
                  </a:srgbClr>
                </a:solidFill>
                <a:latin typeface="Calibri"/>
              </a:rPr>
              <a:t><![CDATA[Usually well tolerated if alignment preser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ing]]></a:t>
            </a:r>
            <a:br/>
            <a:r>
              <a:rPr lang="en-US" strike="noStrike" sz="1400" spc="0" u="none" cap="none">
                <a:solidFill>
                  <a:srgbClr val="1E293B">
                    <a:alpha val="100000"/>
                  </a:srgbClr>
                </a:solidFill>
                <a:latin typeface="Calibri"/>
              </a:rPr>
              <a:t><![CDATA[Loss of length]]></a:t>
            </a:r>
            <a:br/>
            <a:r>
              <a:rPr lang="en-US" strike="noStrike" sz="1400" spc="0" u="none" cap="none">
                <a:solidFill>
                  <a:srgbClr val="1E293B">
                    <a:alpha val="100000"/>
                  </a:srgbClr>
                </a:solidFill>
                <a:latin typeface="Calibri"/>
              </a:rPr>
              <a:t><![CDATA[Leg length discrepancy; functional defic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ies are often multiplanar — must assess all planes systemat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 (Centre of Rotation of Angulation) is the key concept in planning osteotomy level and ori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A is the point where the mechanical or anatomical axis lines of the proximal and distal segments inters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at the CORA corrects angulation without creating trans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away from the CORA corrects angulation but introduces secondary translation (must be compens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Thorough preoperative evaluation is the cornerstone of successful malunion correction. Both clinical and radiographic assessments are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original injury, prior surgery, healing time, functional complaints, pain, limb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exam: gait analysis, rotational profile, limb length, joint range of motion, neurovascular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nogram (long-leg alignment film): essential for lower limb — measures mechanical axis deviation (M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rotational malunion — compare femoral anteversion and tibial torsion bilater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congruency: assess for secondary articular changes or intra-articular 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quality: osteoporosis affects implant choice and osteotomy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radiographic measurements for lower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Normal Value]]></a:t>
            </a:r>
            <a:br/>
            <a:r>
              <a:rPr lang="en-US" strike="noStrike" sz="1400" spc="0" u="none" cap="none">
                <a:solidFill>
                  <a:srgbClr val="1E293B">
                    <a:alpha val="100000"/>
                  </a:srgbClr>
                </a:solidFill>
                <a:latin typeface="Calibri"/>
              </a:rPr>
              <a:t><![CDATA[Relev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Axis Deviation (MAD)]]></a:t>
            </a:r>
            <a:br/>
            <a:r>
              <a:rPr lang="en-US" strike="noStrike" sz="1400" spc="0" u="none" cap="none">
                <a:solidFill>
                  <a:srgbClr val="1E293B">
                    <a:alpha val="100000"/>
                  </a:srgbClr>
                </a:solidFill>
                <a:latin typeface="Calibri"/>
              </a:rPr>
              <a:t><![CDATA[<10 mm medial to knee centre]]></a:t>
            </a:r>
            <a:br/>
            <a:r>
              <a:rPr lang="en-US" strike="noStrike" sz="1400" spc="0" u="none" cap="none">
                <a:solidFill>
                  <a:srgbClr val="1E293B">
                    <a:alpha val="100000"/>
                  </a:srgbClr>
                </a:solidFill>
                <a:latin typeface="Calibri"/>
              </a:rPr>
              <a:t><![CDATA[Guides need for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LDFA (mechanical lateral distal femoral angle)]]></a:t>
            </a:r>
            <a:br/>
            <a:r>
              <a:rPr lang="en-US" strike="noStrike" sz="1400" spc="0" u="none" cap="none">
                <a:solidFill>
                  <a:srgbClr val="1E293B">
                    <a:alpha val="100000"/>
                  </a:srgbClr>
                </a:solidFill>
                <a:latin typeface="Calibri"/>
              </a:rPr>
              <a:t><![CDATA[85–90°]]></a:t>
            </a:r>
            <a:br/>
            <a:r>
              <a:rPr lang="en-US" strike="noStrike" sz="1400" spc="0" u="none" cap="none">
                <a:solidFill>
                  <a:srgbClr val="1E293B">
                    <a:alpha val="100000"/>
                  </a:srgbClr>
                </a:solidFill>
                <a:latin typeface="Calibri"/>
              </a:rPr>
              <a:t><![CDATA[Femoral contribution to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TA (medial proximal tibial angle)]]></a:t>
            </a:r>
            <a:br/>
            <a:r>
              <a:rPr lang="en-US" strike="noStrike" sz="1400" spc="0" u="none" cap="none">
                <a:solidFill>
                  <a:srgbClr val="1E293B">
                    <a:alpha val="100000"/>
                  </a:srgbClr>
                </a:solidFill>
                <a:latin typeface="Calibri"/>
              </a:rPr>
              <a:t><![CDATA[85–90°]]></a:t>
            </a:r>
            <a:br/>
            <a:r>
              <a:rPr lang="en-US" strike="noStrike" sz="1400" spc="0" u="none" cap="none">
                <a:solidFill>
                  <a:srgbClr val="1E293B">
                    <a:alpha val="100000"/>
                  </a:srgbClr>
                </a:solidFill>
                <a:latin typeface="Calibri"/>
              </a:rPr>
              <a:t><![CDATA[Tibial contribution to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Discrepancy (LLD)]]></a:t>
            </a:r>
            <a:br/>
            <a:r>
              <a:rPr lang="en-US" strike="noStrike" sz="1400" spc="0" u="none" cap="none">
                <a:solidFill>
                  <a:srgbClr val="1E293B">
                    <a:alpha val="100000"/>
                  </a:srgbClr>
                </a:solidFill>
                <a:latin typeface="Calibri"/>
              </a:rPr>
              <a:t><![CDATA[<2 cm tolerated in adults]]></a:t>
            </a:r>
            <a:br/>
            <a:r>
              <a:rPr lang="en-US" strike="noStrike" sz="1400" spc="0" u="none" cap="none">
                <a:solidFill>
                  <a:srgbClr val="1E293B">
                    <a:alpha val="100000"/>
                  </a:srgbClr>
                </a:solidFill>
                <a:latin typeface="Calibri"/>
              </a:rPr>
              <a:t><![CDATA[Guides lengthening ne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2026-05-26T23:11:29Z</dcterms:created>
  <dcterms:modified xsi:type="dcterms:W3CDTF">2026-05-26T23:11:29Z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