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3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ulti-ligament Kne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measured after reduction; normal ABI ≥0.9; ABI <0.9 = significant vascular injury — proceed to CT angiography urgently; hard signs of vascular injury (absent pulse, expanding haematoma, bruit, pulsatile bleeding, distal ischaemia) mandate immediate vascular surgical referral without waiting for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ial vascular assessment: even with normal ABI at presentation, the risk of delayed intimal tear thrombosis means that serial vascular assessment every 4–6 hours for 24–48 hours is recommended; any deterioration = CT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s conventional angiography: CT angiography (CTA) is now the investigation of choice — fast, widely available, high sensitivity and specificity; conventional angiography reserved for cases requiring intervention (endovascular stenting or open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four-compartment lower leg fasciotomy performed at the time of vascular repair to prevent compartment syndrome from ischaemia-reperfusion injury; also indicated prophylactically in prolonged ischaemia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revascularisation within 6 hours is the key determinant of limb salvage; amputation rate increases significantly with prolonged ischaemia; early vascular surgery involvement is mandatory in all suspected vascular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ssessment]]></a:t>
            </a:r>
            <a:br/>
            <a:br/>
            <a:r>
              <a:rPr lang="en-US" strike="noStrike" sz="1400" spc="0" u="none" cap="none">
                <a:solidFill>
                  <a:srgbClr val="1E293B">
                    <a:alpha val="100000"/>
                  </a:srgbClr>
                </a:solidFill>
                <a:latin typeface="Calibri"/>
              </a:rPr>
              <a:t><![CDATA[Common peroneal nerve (CPN): assess ankle dorsiflexion (deep peroneal — L4/5), foot eversion (superficial peroneal — L5/S1), and sensation over the dorsum of the foot and first web space; CPN most commonly injured in PLC disruption (stretch injury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PN injury management: expectant management with serial neurological examination; splinting in the neutral position (ankle-foot orthosis, AFO) to prevent equinus contracture; EMG/NCS at 6 weeks to assess severity; recovery of neuropraxia typically within 3 months; axonotmesis may take 12–18 months; neurotmesis (complete disruption) — poor prognosis for spontaneous recovery; exploration and nerve grafting considered for complete lesions not recov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nerve: less commonly injured; assess plantar flexion and intrinsic foot muscles; injury associated with worse prognosis than CP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Assessment & Imaging]]></a:t>
            </a:r>
            <a:br/>
            <a:br/>
            <a:r>
              <a:rPr lang="en-US" strike="noStrike" sz="1400" spc="0" u="none" cap="none">
                <a:solidFill>
                  <a:srgbClr val="1E293B">
                    <a:alpha val="100000"/>
                  </a:srgbClr>
                </a:solidFill>
                <a:latin typeface="Calibri"/>
              </a:rPr>
              <a:t><![CDATA[Clinical examination: full ligamentous assessment under adequate analgesia; Lachman (ACL), posterior drawer and posterior sag (PCL), valgus stress 0° and 30° (MCL and PMC), varus stress 0° and 30° (LCL and PLC), reverse pivot shift (PLC), dial test (PL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l test (tibial external rotation test): performed at 30° and 90° of knee flexion; examiner externally rotates both feet simultaneously and compares external rotation bilaterally; >10° side-to-side difference at 30° but not 90° = isolated PLC injury; >10° difference at both 30° and 90° = combined PCL + PLC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essential after neurovascular clearance; documents all ligamentous injuries; assesses menisci and articular cartilage; guides surgical planning; whole-leg alignment assessment (standing long-leg X-ray) important — pre-existing or injury-related malalignment affects ligament reconstruction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nck RC Jr. The dislocated knee. Instr Course Lect. 1994;43:127–136.]]></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Medina O et al. Vascular and nerve injury after knee dislocation: a systematic review. Clin Orthop Relat Res. 2014.]]></a:t>
            </a:r>
            <a:br/>
            <a:r>
              <a:rPr lang="en-US" strike="noStrike" sz="1200" spc="0" u="none" cap="none">
                <a:solidFill>
                  <a:srgbClr val="1E293B">
                    <a:alpha val="100000"/>
                  </a:srgbClr>
                </a:solidFill>
                <a:latin typeface="Calibri"/>
              </a:rPr>
              <a:t><![CDATA[Stannard JP et al. Vascular injuries in knee dislocations: the role of physical examination in determining the need for arteriography. J Bone Joint Surg Am. 2004.]]></a:t>
            </a:r>
            <a:br/>
            <a:r>
              <a:rPr lang="en-US" strike="noStrike" sz="1200" spc="0" u="none" cap="none">
                <a:solidFill>
                  <a:srgbClr val="1E293B">
                    <a:alpha val="100000"/>
                  </a:srgbClr>
                </a:solidFill>
                <a:latin typeface="Calibri"/>
              </a:rPr>
              <a:t><![CDATA[Harner CD et al. Posterior cruciate ligament and posterolateral corner injuries. Clin Sports Med. 2007.]]></a:t>
            </a:r>
            <a:br/>
            <a:r>
              <a:rPr lang="en-US" strike="noStrike" sz="1200" spc="0" u="none" cap="none">
                <a:solidFill>
                  <a:srgbClr val="1E293B">
                    <a:alpha val="100000"/>
                  </a:srgbClr>
                </a:solidFill>
                <a:latin typeface="Calibri"/>
              </a:rPr>
              <a:t><![CDATA[Fanelli GC. Posterior cruciate ligament and posterolateral corner injuries. Sports Med Arthrosc Rev. 2010.]]></a:t>
            </a:r>
            <a:br/>
            <a:r>
              <a:rPr lang="en-US" strike="noStrike" sz="1200" spc="0" u="none" cap="none">
                <a:solidFill>
                  <a:srgbClr val="1E293B">
                    <a:alpha val="100000"/>
                  </a:srgbClr>
                </a:solidFill>
                <a:latin typeface="Calibri"/>
              </a:rPr>
              <a:t><![CDATA[Cooper DE, Fanelli GC. Knee dislocations and multiple ligament inj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volves disruption of ≥2 major knee ligaments; often from high-energy trauma. Common patterns: ACL + PCL ± collateral injuries. Associated with vascular (popliteal artery) and nerve (common peroneal) injuries. Diagnosis: clinical + MRI; check vascular status with ABI, Doppler, CTA. Management: emergent reduction, vascular repair if injured, staged ligament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ulti-ligament Kne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Multi-ligament knee injury (MLKI) represents one of the most complex and potentially limb-threatening injuries in orthopaedics. It involves disruption of two or more major ligamentous complexes of the knee and often implies true or spontaneously reduced knee dislocation. The priorities of management are: identify and treat vascular injury, assess neurological status, and plan timely ligamentous reconstruction to restore knee stability and prevent long-term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KD) may be defined as displacement of the tibiofemoral joint requiring disruption of at least two major ligamentous complexes; spontaneous reduction before assessment is common and underrepresentation in the literature means the true incidence is un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nck classification of knee dislocation: KD I — one cruciate torn + collateral intact; KD II — both cruciates torn, collaterals intact; KD III — both cruciates + one collateral (KD IIIM medial, KD IIIL lateral); KD IV — all four ligaments torn; KD V — fracture-dislocation; the most common pattern is KD III and K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high-energy (motor vehicle collision, pedestrian vs vehicle, fall from height, sports); low-energy dislocation increasingly recognised in obese patients (BMI-related knee dislocation) — may occur with a simple fall or tw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the most feared complication of knee dislocation — occurs in 20–40% of true dislocations; the popliteal artery is tethered proximally at the adductor hiatus and distally at the soleus arch, rendering it vulnerable to traction injury in tibial displacement; intimal tear (not always apparent externally) can thrombose and cause limb ischaemia hours after reduction; time to revascularisation <6 hours is critical to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peroneal nerve injury: 16–40% of knee dislocations; most commonly from posterolateral corner (PLC) disruption; often a traction neuropraxia; recovery is unpredictable; complete motor and sensory loss at presentation warrants MRI nerv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Assessment & Vascular Evaluation]]></a:t>
            </a:r>
            <a:br/>
            <a:br/>
            <a:r>
              <a:rPr lang="en-US" strike="noStrike" sz="1400" spc="0" u="none" cap="none">
                <a:solidFill>
                  <a:srgbClr val="1E293B">
                    <a:alpha val="100000"/>
                  </a:srgbClr>
                </a:solidFill>
                <a:latin typeface="Calibri"/>
              </a:rPr>
              <a:t><![CDATA[Immediate management: gentle reduction under sedation if dislocated; splint after reduction; assess distal neurovascular status before and after reduction; document pulse character, capillary refill, Doppler signals, and neurological examination before any further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2026-05-27T01:25:17Z</dcterms:created>
  <dcterms:modified xsi:type="dcterms:W3CDTF">2026-05-27T01:25:17Z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