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3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ple Myeloma &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Plasmacytoma]]></a:t>
            </a:r>
            <a:br/>
            <a:br/>
            <a:r>
              <a:rPr lang="en-US" strike="noStrike" sz="1400" spc="0" u="none" cap="none">
                <a:solidFill>
                  <a:srgbClr val="1E293B">
                    <a:alpha val="100000"/>
                  </a:srgbClr>
                </a:solidFill>
                <a:latin typeface="Calibri"/>
              </a:rPr>
              <a:t><![CDATA[Solitary bone plasmacytoma (SBP): single biopsy-proven plasma cell lesion in bone; no evidence of systemic MM; bone marrow biopsy at a remote site shows <10% plasma cells; no CRAB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extramedullary plasmacytoma (SEP): plasma cell tumour in soft tissue, most commonly the upper respiratory tract (nasopharynx, paranasal sinuses); lower risk of progression to MM tha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M: SBP progresses to MM in approximately 70–80% of cases at 10 years — patients require long-term surveillance; SEP has lower progression rate (approximately 15–3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SBP: radiotherapy is the primary treatment — plasma cells are radiosensitive; dose 40–50 Gy; local control achieved in approximately 80–90%; surgery for pathological fracture or spinal cord compression before or after radiotherapy; biphosphonates to reduce skeletal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Management — Pathological Fractures & Spinal Disease]]></a:t>
            </a:r>
            <a:br/>
            <a:br/>
            <a:r>
              <a:rPr lang="en-US" strike="noStrike" sz="1400" spc="0" u="none" cap="none">
                <a:solidFill>
                  <a:srgbClr val="1E293B">
                    <a:alpha val="100000"/>
                  </a:srgbClr>
                </a:solidFill>
                <a:latin typeface="Calibri"/>
              </a:rPr>
              <a:t><![CDATA[The orthopaedic surgeon`s primary role in MM is managing the skeletal complications — pathological fractures, impending fractures, and spinal cor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e for impending pathological fracture: assesses upper and lower limb lesions; scores pain (1–3), lesion size (1–3), lesion type (lytic vs blastic vs mixed, 1–3), and site (1–3); score ≥9 = high risk; prophylactic fixation recommended; score ≤7 = low risk; radiotherapy and observation; score 8 = borderline, surgeon jud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pathological fractures: intramedullary nail (for diaphysis/metaphysis) or endoprosthetic replacement (for periarticular lesions); nail entire bone to prevent fracture at untreated distal lesion; post-operative radiotherapy to consolidate lesion and reduce local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compression (MSCC): oncological and orthopaedic emergency; dexamethasone 8–16 mg stat; urgent MRI whole spine; decompression ± stabilisation if neurological deficit or instability; radiotherapy alone for radiosensitive tumours without significant instability (MM is radiosensi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oplasty / kyphoplasty: for painful MM vertebral compression fractures without cord compression; cement (PMMA) injection stabilises vertebra; kyphoplasty also partially restores vertebral height; contraindicated with posterior wall breach or epidu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replacement (EPR): for periarticular fractures (proximal femur, proximal humerus) where intramedullary fixation is inadequate due to extensive bone destruction; provides immediate stability; allows early weight-bearing; tumour implants used when bone destruction is exten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Haematological) Treatment]]></a:t>
            </a:r>
            <a:br/>
            <a:br/>
            <a:r>
              <a:rPr lang="en-US" strike="noStrike" sz="1400" spc="0" u="none" cap="none">
                <a:solidFill>
                  <a:srgbClr val="1E293B">
                    <a:alpha val="100000"/>
                  </a:srgbClr>
                </a:solidFill>
                <a:latin typeface="Calibri"/>
              </a:rPr>
              <a:t><![CDATA[Induction therapy: standard regimens include VRd (bortezomib + lenalidomide + dexamethasone) or VTd (bortezomib + thalidomide + dexamethasone) as first-line in transplant-eligi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logous stem cell transplantation (ASCT): for transplant-eligible patients (<70 years, adequate organ function); improves progression-free survival; deepens response after i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548.]]></a:t>
            </a:r>
            <a:br/>
            <a:r>
              <a:rPr lang="en-US" strike="noStrike" sz="1200" spc="0" u="none" cap="none">
                <a:solidFill>
                  <a:srgbClr val="1E293B">
                    <a:alpha val="100000"/>
                  </a:srgbClr>
                </a:solidFill>
                <a:latin typeface="Calibri"/>
              </a:rPr>
              <a:t><![CDATA[Kyle RA, Rajkumar SV. Multiple myeloma. N Engl J Med. 2004;351(18):1860–1873.]]></a:t>
            </a:r>
            <a:br/>
            <a:r>
              <a:rPr lang="en-US" strike="noStrike" sz="1200" spc="0" u="none" cap="none">
                <a:solidFill>
                  <a:srgbClr val="1E293B">
                    <a:alpha val="100000"/>
                  </a:srgbClr>
                </a:solidFill>
                <a:latin typeface="Calibri"/>
              </a:rPr>
              <a:t><![CDATA[Mirels H. Metastatic disease in long bones: a proposed scoring system for diagnosing impending pathological fractures. Clin Orthop Relat Res. 1989;(249):256–264.]]></a:t>
            </a:r>
            <a:br/>
            <a:r>
              <a:rPr lang="en-US" strike="noStrike" sz="1200" spc="0" u="none" cap="none">
                <a:solidFill>
                  <a:srgbClr val="1E293B">
                    <a:alpha val="100000"/>
                  </a:srgbClr>
                </a:solidFill>
                <a:latin typeface="Calibri"/>
              </a:rPr>
              <a:t><![CDATA[Berenson JR et al. Efficacy of pamidronate in reducing skeletal events in patients with advanced multiple myeloma. N Engl J Med. 1996;334(8):488–493.]]></a:t>
            </a:r>
            <a:br/>
            <a:r>
              <a:rPr lang="en-US" strike="noStrike" sz="1200" spc="0" u="none" cap="none">
                <a:solidFill>
                  <a:srgbClr val="1E293B">
                    <a:alpha val="100000"/>
                  </a:srgbClr>
                </a:solidFill>
                <a:latin typeface="Calibri"/>
              </a:rPr>
              <a:t><![CDATA[Terpos E et al. European Myeloma Network guidelines for the management of multiple myeloma-related complications. Haematologica. 2015;100(10):1254–1266.]]></a:t>
            </a:r>
            <a:br/>
            <a:r>
              <a:rPr lang="en-US" strike="noStrike" sz="1200" spc="0" u="none" cap="none">
                <a:solidFill>
                  <a:srgbClr val="1E293B">
                    <a:alpha val="100000"/>
                  </a:srgbClr>
                </a:solidFill>
                <a:latin typeface="Calibri"/>
              </a:rPr>
              <a:t><![CDATA[Loblaw DA et al. Systematic review of the diagnosis 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tumor of bone (plasma cell dyscrasia). CRAB features: hyperCalcemia, Renal failure, Anemia, Bone lesions (lytic). X‑ray: punched‑out lytic lesions, diffuse osteopenia, vertebral collapse. Diagnosis: serum/urine electrophoresis (M‑protein), bone marrow plasma cells >10%. Treatment: systemic chemotherapy (bortezomib, lenalidomide, dexamethasone), bisphosphonates, SCT in eligible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ple Myeloma &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ultiple myeloma (MM) is a malignant plasma cell dyscrasia characterised by clonal proliferation of plasma cells in the bone marrow, producing a monoclonal immunoglobulin (paraprotein). It is the most common primary malignancy of bone in adults, and the orthopaedic surgeon frequently encounters myeloma as lytic bone lesions, pathological fractures, and spinal cord compression. Solitary plasmacytoma is a localised form of plasma cell neoplasm — bone or soft tissue — without systemic myeloma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7 per 100,000 population; median age at diagnosis 65–70 years; slightly more common in males; more common in Black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involvement at diagnosis: approximately 80% of MM patients have bone lesions; MM is the most common cause of a lytic bone lesion in patients over 40 years of age — always consider MM in any adult with multiple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 vertebral column (most common, especially thoracolumbar), ribs, skull, proximal femur, proximal humerus,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myeloma cells produce RANKL and suppress OPG → osteoclast activation → osteolysis; simultaneously inhibit osteoblast function → absent or minimal periosteal/sclerotic reaction (unlike other bon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eaching: MM lesions show NO periosteal reaction and NO bone scan uptake on isotope bone scan — this is because osteoblast activity is suppressed; bone scan is therefore unreliable for staging MM; use skeletal survey or whole-body MRI / PET-CT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Diagnostic criteria (IMWG 2014): ≥10% clonal bone marrow plasma cells OR biopsy-proven plasmacytoma PLUS one or more myeloma-defining events (CRAB criteria or bio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Criteria]]></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 hyperCalcaemia]]></a:t>
            </a:r>
            <a:br/>
            <a:r>
              <a:rPr lang="en-US" strike="noStrike" sz="1400" spc="0" u="none" cap="none">
                <a:solidFill>
                  <a:srgbClr val="1E293B">
                    <a:alpha val="100000"/>
                  </a:srgbClr>
                </a:solidFill>
                <a:latin typeface="Calibri"/>
              </a:rPr>
              <a:t><![CDATA[>2.75 mmol/L or >1 mg/dL above upper limit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 — Renal impairment]]></a:t>
            </a:r>
            <a:br/>
            <a:r>
              <a:rPr lang="en-US" strike="noStrike" sz="1400" spc="0" u="none" cap="none">
                <a:solidFill>
                  <a:srgbClr val="1E293B">
                    <a:alpha val="100000"/>
                  </a:srgbClr>
                </a:solidFill>
                <a:latin typeface="Calibri"/>
              </a:rPr>
              <a:t><![CDATA[Creatinine >177 μmol/L (>2 mg/dL) attributable to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 Anaemia]]></a:t>
            </a:r>
            <a:br/>
            <a:r>
              <a:rPr lang="en-US" strike="noStrike" sz="1400" spc="0" u="none" cap="none">
                <a:solidFill>
                  <a:srgbClr val="1E293B">
                    <a:alpha val="100000"/>
                  </a:srgbClr>
                </a:solidFill>
                <a:latin typeface="Calibri"/>
              </a:rPr>
              <a:t><![CDATA[Hb <10 g/dL or >2 g/dL below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 Bone lesions]]></a:t>
            </a:r>
            <a:br/>
            <a:r>
              <a:rPr lang="en-US" strike="noStrike" sz="1400" spc="0" u="none" cap="none">
                <a:solidFill>
                  <a:srgbClr val="1E293B">
                    <a:alpha val="100000"/>
                  </a:srgbClr>
                </a:solidFill>
                <a:latin typeface="Calibri"/>
              </a:rPr>
              <a:t><![CDATA[One or more osteolytic lesions on skeletal survey, CT, or PET-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serum protein electrophoresis (SPEP) for paraprotein (M-band); serum free light chains; β2-microglobulin (prognostic); LDH; calcium; creatinine; FBC (an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ine: Bence Jones protein (free light chains in urine); 24-hour urine protei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aspirate and trephine biopsy: definitive diagnosis — percentage and morphology of plasma cells; flow cytometry; cytogenetics (FISH for del(17p), t(4;14), t(14;16) — high-risk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hole-body low-dose CT (WBLDCT) is the recommended first-line imaging for bone involvement — more sensitive than skeletal survey; PET-CT or whole-body MRI for functional assessment, extramedullary disease, and staging; bone scan NOT recommended (false negatives due to absent osteoblastic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survey (plain X-rays): still used where CT not immediately available; characteristic "punched-out" lytic lesions; "pepperpot sku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2026-06-10T10:41:11Z</dcterms:created>
  <dcterms:modified xsi:type="dcterms:W3CDTF">2026-06-10T10:41:11Z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