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099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yositis Ossifica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s of Development]]></a:t>
            </a:r>
            <a:br/>
            <a:br/>
            <a:br/>
            <a:r>
              <a:rPr lang="en-US" strike="noStrike" sz="1400" spc="0" u="none" cap="none">
                <a:solidFill>
                  <a:srgbClr val="1E293B">
                    <a:alpha val="100000"/>
                  </a:srgbClr>
                </a:solidFill>
                <a:latin typeface="Calibri"/>
              </a:rPr>
              <a:t><![CDATA[Myositis ossificans evolves through distinct stages over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Time Period]]></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stage]]></a:t>
            </a:r>
            <a:br/>
            <a:r>
              <a:rPr lang="en-US" strike="noStrike" sz="1400" spc="0" u="none" cap="none">
                <a:solidFill>
                  <a:srgbClr val="1E293B">
                    <a:alpha val="100000"/>
                  </a:srgbClr>
                </a:solidFill>
                <a:latin typeface="Calibri"/>
              </a:rPr>
              <a:t><![CDATA[0–2 weeks]]></a:t>
            </a:r>
            <a:br/>
            <a:r>
              <a:rPr lang="en-US" strike="noStrike" sz="1400" spc="0" u="none" cap="none">
                <a:solidFill>
                  <a:srgbClr val="1E293B">
                    <a:alpha val="100000"/>
                  </a:srgbClr>
                </a:solidFill>
                <a:latin typeface="Calibri"/>
              </a:rPr>
              <a:t><![CDATA[Painful swelling without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stage]]></a:t>
            </a:r>
            <a:br/>
            <a:r>
              <a:rPr lang="en-US" strike="noStrike" sz="1400" spc="0" u="none" cap="none">
                <a:solidFill>
                  <a:srgbClr val="1E293B">
                    <a:alpha val="100000"/>
                  </a:srgbClr>
                </a:solidFill>
                <a:latin typeface="Calibri"/>
              </a:rPr>
              <a:t><![CDATA[2–6 weeks]]></a:t>
            </a:r>
            <a:br/>
            <a:r>
              <a:rPr lang="en-US" strike="noStrike" sz="1400" spc="0" u="none" cap="none">
                <a:solidFill>
                  <a:srgbClr val="1E293B">
                    <a:alpha val="100000"/>
                  </a:srgbClr>
                </a:solidFill>
                <a:latin typeface="Calibri"/>
              </a:rPr>
              <a:t><![CDATA[Beginning of peripheral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ure stage]]></a:t>
            </a:r>
            <a:br/>
            <a:r>
              <a:rPr lang="en-US" strike="noStrike" sz="1400" spc="0" u="none" cap="none">
                <a:solidFill>
                  <a:srgbClr val="1E293B">
                    <a:alpha val="100000"/>
                  </a:srgbClr>
                </a:solidFill>
                <a:latin typeface="Calibri"/>
              </a:rPr>
              <a:t><![CDATA[6–12 weeks]]></a:t>
            </a:r>
            <a:br/>
            <a:r>
              <a:rPr lang="en-US" strike="noStrike" sz="1400" spc="0" u="none" cap="none">
                <a:solidFill>
                  <a:srgbClr val="1E293B">
                    <a:alpha val="100000"/>
                  </a:srgbClr>
                </a:solidFill>
                <a:latin typeface="Calibri"/>
              </a:rPr>
              <a:t><![CDATA[Well formed bone at periph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s]]></a:t>
            </a:r>
            <a:br/>
            <a:br/>
            <a:br/>
            <a:r>
              <a:rPr lang="en-US" strike="noStrike" sz="1400" spc="0" u="none" cap="none">
                <a:solidFill>
                  <a:srgbClr val="1E293B">
                    <a:alpha val="100000"/>
                  </a:srgbClr>
                </a:solidFill>
                <a:latin typeface="Calibri"/>
              </a:rPr>
              <a:t><![CDATA[Radiographic findings depend on the stage of the lesion. Early radiographs may appear normal, while later images demonstrate characteristic calcification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Radiographic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stage]]></a:t>
            </a:r>
            <a:br/>
            <a:r>
              <a:rPr lang="en-US" strike="noStrike" sz="1400" spc="0" u="none" cap="none">
                <a:solidFill>
                  <a:srgbClr val="1E293B">
                    <a:alpha val="100000"/>
                  </a:srgbClr>
                </a:solidFill>
                <a:latin typeface="Calibri"/>
              </a:rPr>
              <a:t><![CDATA[Soft tissue sw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stage]]></a:t>
            </a:r>
            <a:br/>
            <a:r>
              <a:rPr lang="en-US" strike="noStrike" sz="1400" spc="0" u="none" cap="none">
                <a:solidFill>
                  <a:srgbClr val="1E293B">
                    <a:alpha val="100000"/>
                  </a:srgbClr>
                </a:solidFill>
                <a:latin typeface="Calibri"/>
              </a:rPr>
              <a:t><![CDATA[Peripheral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ure stage]]></a:t>
            </a:r>
            <a:br/>
            <a:r>
              <a:rPr lang="en-US" strike="noStrike" sz="1400" spc="0" u="none" cap="none">
                <a:solidFill>
                  <a:srgbClr val="1E293B">
                    <a:alpha val="100000"/>
                  </a:srgbClr>
                </a:solidFill>
                <a:latin typeface="Calibri"/>
              </a:rPr>
              <a:t><![CDATA[Well defined ossified ma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esence of mature bone at the periphery with less mature tissue centrally is known as the zonal phenomen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r>
              <a:rPr lang="en-US" strike="noStrike" sz="1400" spc="0" u="none" cap="none">
                <a:solidFill>
                  <a:srgbClr val="1E293B">
                    <a:alpha val="100000"/>
                  </a:srgbClr>
                </a:solidFill>
                <a:latin typeface="Calibri"/>
              </a:rPr>
              <a:t><![CDATA[Myositis ossificans may resemble malignant tumors in early stages, making differential diagnosis import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dition]]></a:t>
            </a:r>
            <a:br/>
            <a:r>
              <a:rPr lang="en-US" strike="noStrike" sz="1400" spc="0" u="none" cap="none">
                <a:solidFill>
                  <a:srgbClr val="1E293B">
                    <a:alpha val="100000"/>
                  </a:srgbClr>
                </a:solidFill>
                <a:latin typeface="Calibri"/>
              </a:rPr>
              <a:t><![CDATA[Distinguishing Fe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sarcoma]]></a:t>
            </a:r>
            <a:br/>
            <a:r>
              <a:rPr lang="en-US" strike="noStrike" sz="1400" spc="0" u="none" cap="none">
                <a:solidFill>
                  <a:srgbClr val="1E293B">
                    <a:alpha val="100000"/>
                  </a:srgbClr>
                </a:solidFill>
                <a:latin typeface="Calibri"/>
              </a:rPr>
              <a:t><![CDATA[Central mineralization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sarcoma]]></a:t>
            </a:r>
            <a:br/>
            <a:r>
              <a:rPr lang="en-US" strike="noStrike" sz="1400" spc="0" u="none" cap="none">
                <a:solidFill>
                  <a:srgbClr val="1E293B">
                    <a:alpha val="100000"/>
                  </a:srgbClr>
                </a:solidFill>
                <a:latin typeface="Calibri"/>
              </a:rPr>
              <a:t><![CDATA[Aggressive growth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fied hematoma]]></a:t>
            </a:r>
            <a:br/>
            <a:r>
              <a:rPr lang="en-US" strike="noStrike" sz="1400" spc="0" u="none" cap="none">
                <a:solidFill>
                  <a:srgbClr val="1E293B">
                    <a:alpha val="100000"/>
                  </a:srgbClr>
                </a:solidFill>
                <a:latin typeface="Calibri"/>
              </a:rPr>
              <a:t><![CDATA[History of trauma without zonal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Most cases of myositis ossificans are managed conservatively because the condition often resolves gradually over ti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 and activity mod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steroidal anti inflammatory dru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return to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excision may be considered in cases where the lesion causes persistent pain or functional limitation. Surgery should be delayed until the lesion has fully matu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Most commonly follows muscl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muscle is most commonly aff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al phenomenon is characteristic radiographic fea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 mimic osteosarcoma in early s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ases managed conserv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Enneking WF. Musculoskeletal Tumor Surgery.]]></a:t>
            </a:r>
            <a:br/>
            <a:r>
              <a:rPr lang="en-US" strike="noStrike" sz="1200" spc="0" u="none" cap="none">
                <a:solidFill>
                  <a:srgbClr val="1E293B">
                    <a:alpha val="100000"/>
                  </a:srgbClr>
                </a:solidFill>
                <a:latin typeface="Calibri"/>
              </a:rPr>
              <a:t><![CDATA[4. American Academy of Orthopaedic Surgeons Educational Resou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yositis Ossifica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eterotopic ossification in muscle after trauma or neurological injury. Common sites: quadriceps, brachialis, adductors. Symptoms: painful swelling → hard mass, ↓ROM. Radiology: peripheral calcification with central lucency (zoning). Treatment: rest, NSAIDs, physio; excision after maturation (>6–12 mo).]]>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Myositis ossificans is a benign condition characterized by heterotopic bone formation within muscle or soft tissue. It most commonly occurs following trauma and is frequently seen in young athletes after muscle contusions or repeated injuries. The condition results from abnormal differentiation of mesenchymal cells into osteoblasts, leading to ectopic bone formation within soft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erm myositis ossificans is somewhat misleading because the condition is not primarily inflammatory. Instead, it represents a process of heterotopic ossification occurring within damaged soft tissue. The condition usually develops gradually over several weeks following injury and may present as a painful swelling or palpable mass within a mus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rthopaedic practice, myositis ossificans is important because it may mimic malignant bone tumors on early imaging studies. Careful clinical evaluation and imaging interpretation are therefore essential to avoid unnecessary biopsy or aggress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hallmark radiological feature of myositis ossificans is the zonal phenomenon, where mature bone forms at the periphery of the le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Myositis ossificans most commonly develops following trauma to muscle tissue. However, several other conditions may lead to heterotopic ossification within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a:t>
            </a:r>
            <a:br/>
            <a:r>
              <a:rPr lang="en-US" strike="noStrike" sz="1400" spc="0" u="none" cap="none">
                <a:solidFill>
                  <a:srgbClr val="1E293B">
                    <a:alpha val="100000"/>
                  </a:srgbClr>
                </a:solidFill>
                <a:latin typeface="Calibri"/>
              </a:rPr>
              <a:t><![CDATA[Muscle cont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titive injury]]></a:t>
            </a:r>
            <a:br/>
            <a:r>
              <a:rPr lang="en-US" strike="noStrike" sz="1400" spc="0" u="none" cap="none">
                <a:solidFill>
                  <a:srgbClr val="1E293B">
                    <a:alpha val="100000"/>
                  </a:srgbClr>
                </a:solidFill>
                <a:latin typeface="Calibri"/>
              </a:rPr>
              <a:t><![CDATA[Sports related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ery]]></a:t>
            </a:r>
            <a:br/>
            <a:r>
              <a:rPr lang="en-US" strike="noStrike" sz="1400" spc="0" u="none" cap="none">
                <a:solidFill>
                  <a:srgbClr val="1E293B">
                    <a:alpha val="100000"/>
                  </a:srgbClr>
                </a:solidFill>
                <a:latin typeface="Calibri"/>
              </a:rPr>
              <a:t><![CDATA[Orthopaedic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jury]]></a:t>
            </a:r>
            <a:br/>
            <a:r>
              <a:rPr lang="en-US" strike="noStrike" sz="1400" spc="0" u="none" cap="none">
                <a:solidFill>
                  <a:srgbClr val="1E293B">
                    <a:alpha val="100000"/>
                  </a:srgbClr>
                </a:solidFill>
                <a:latin typeface="Calibri"/>
              </a:rPr>
              <a:t><![CDATA[Spinal cord injury, head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tic conditions]]></a:t>
            </a:r>
            <a:br/>
            <a:r>
              <a:rPr lang="en-US" strike="noStrike" sz="1400" spc="0" u="none" cap="none">
                <a:solidFill>
                  <a:srgbClr val="1E293B">
                    <a:alpha val="100000"/>
                  </a:srgbClr>
                </a:solidFill>
                <a:latin typeface="Calibri"/>
              </a:rPr>
              <a:t><![CDATA[Fibrodysplasia ossificans progressiv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tic myositis ossificans accounts for the majority of cases encountered in orthopaedic practi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ites]]></a:t>
            </a:r>
            <a:br/>
            <a:br/>
            <a:br/>
            <a:r>
              <a:rPr lang="en-US" strike="noStrike" sz="1400" spc="0" u="none" cap="none">
                <a:solidFill>
                  <a:srgbClr val="1E293B">
                    <a:alpha val="100000"/>
                  </a:srgbClr>
                </a:solidFill>
                <a:latin typeface="Calibri"/>
              </a:rPr>
              <a:t><![CDATA[Myositis ossificans usually occurs in large muscles that are susceptible to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hiali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uteal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mong these locations, the quadriceps muscle is the most commonly affected site because it is frequently injured in contac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br/>
            <a:r>
              <a:rPr lang="en-US" strike="noStrike" sz="1400" spc="0" u="none" cap="none">
                <a:solidFill>
                  <a:srgbClr val="1E293B">
                    <a:alpha val="100000"/>
                  </a:srgbClr>
                </a:solidFill>
                <a:latin typeface="Calibri"/>
              </a:rPr>
              <a:t><![CDATA[Following muscle injury, hemorrhage and inflammation occur within the affected tissue. Mesenchymal stem cells present in the damaged area may differentiate into osteoblasts, resulting in the formation of bone within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ocess progresses through several stages, eventually producing a well-organized mass of mature bone surrounding a central area of immature tiss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haracteristic zonal pattern of maturation distinguishes myositis ossificans from malignant bone tum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tients typically present with pain, swelling, and restricted movement of the affected limb. Symptoms usually develop several weeks after the initial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at site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pable mass within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range of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ss gradually becomes firmer as ossification progres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2026-06-10T09:45:26Z</dcterms:created>
  <dcterms:modified xsi:type="dcterms:W3CDTF">2026-06-10T09:45:26Z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