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937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Nonunion & Bone Transport — Ilizarov]]></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phase]]></a:t>
            </a:r>
            <a:br/>
            <a:r>
              <a:rPr lang="en-US" strike="noStrike" sz="1400" spc="0" u="none" cap="none">
                <a:solidFill>
                  <a:srgbClr val="1E293B">
                    <a:alpha val="100000"/>
                  </a:srgbClr>
                </a:solidFill>
                <a:latin typeface="Calibri"/>
              </a:rPr>
              <a:t><![CDATA[Gradual separation of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olidation phase]]></a:t>
            </a:r>
            <a:br/>
            <a:r>
              <a:rPr lang="en-US" strike="noStrike" sz="1400" spc="0" u="none" cap="none">
                <a:solidFill>
                  <a:srgbClr val="1E293B">
                    <a:alpha val="100000"/>
                  </a:srgbClr>
                </a:solidFill>
                <a:latin typeface="Calibri"/>
              </a:rPr>
              <a:t><![CDATA[New bone matures and strengthe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of Ilizarov Technique]]></a:t>
            </a:r>
            <a:br/>
            <a:br/>
            <a:br/>
            <a:r>
              <a:rPr lang="en-US" strike="noStrike" sz="1400" spc="0" u="none" cap="none">
                <a:solidFill>
                  <a:srgbClr val="1E293B">
                    <a:alpha val="100000"/>
                  </a:srgbClr>
                </a:solidFill>
                <a:latin typeface="Calibri"/>
              </a:rPr>
              <a:t><![CDATA[Simultaneous treatment of infection and bone defe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correction of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weight bearing during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rves blood supply to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Pin trac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consolid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discomf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Ilizarov technique based on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ransport used for large bone defec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external fixator is key compon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 bearing often allowed during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Ilizarov GA. The tension-stress effect on tissue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Orthobullets – Nonunion and Ilizarov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Nonunion & Bone Transport — Ilizarov]]></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lizarov fixator allows bone transport for segmental loss. Principle: distraction osteogenesis by gradual tension on callus. Indications: infected nonunion, bone loss, deformity correction. Protocol: latency 5–7 days, distraction 1 mm/day (0.25×4). Complications: pin site infection, joint stiffness, regenerate probl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Nonunion refers to failure of a fracture to heal within an expected time frame and without further surgical intervention. It is a significant complication in orthopaedic trauma and may result in pain, deformity, limb shortening, and functional disability. Management of nonunion depends on the underlying cause and may involve biological stimulation, mechanical stabilization, or reconstruction techniq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lizarov method is a revolutionary technique used for treating complex nonunions, bone defects, deformities, and limb length discrepancies. Developed by the Russian orthopaedic surgeon Gavriil Ilizarov, this method uses circular external fixation and controlled distraction osteogenesis to regenerate bone and soft tiss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ransport using the Ilizarov technique is particularly useful in cases of infected nonunion and large segmental bone defects where conventional fixation methods are inadequ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 of Nonunion]]></a:t>
            </a:r>
            <a:br/>
            <a:br/>
            <a:br/>
            <a:r>
              <a:rPr lang="en-US" strike="noStrike" sz="1400" spc="0" u="none" cap="none">
                <a:solidFill>
                  <a:srgbClr val="1E293B">
                    <a:alpha val="100000"/>
                  </a:srgbClr>
                </a:solidFill>
                <a:latin typeface="Calibri"/>
              </a:rPr>
              <a:t><![CDATA[Nonunion is defined as failure of fracture healing after an adequate period of time, typically 6–9 months, with no evidence of progressive healing on radiographs for at least 3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fractur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ence of callus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and instability at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ilure of healing without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Nonunion]]></a:t>
            </a:r>
            <a:br/>
            <a:br/>
            <a:b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ertrophic]]></a:t>
            </a:r>
            <a:br/>
            <a:r>
              <a:rPr lang="en-US" strike="noStrike" sz="1400" spc="0" u="none" cap="none">
                <a:solidFill>
                  <a:srgbClr val="1E293B">
                    <a:alpha val="100000"/>
                  </a:srgbClr>
                </a:solidFill>
                <a:latin typeface="Calibri"/>
              </a:rPr>
              <a:t><![CDATA[Abundant callus but un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rophic]]></a:t>
            </a:r>
            <a:br/>
            <a:r>
              <a:rPr lang="en-US" strike="noStrike" sz="1400" spc="0" u="none" cap="none">
                <a:solidFill>
                  <a:srgbClr val="1E293B">
                    <a:alpha val="100000"/>
                  </a:srgbClr>
                </a:solidFill>
                <a:latin typeface="Calibri"/>
              </a:rPr>
              <a:t><![CDATA[Minimal biological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igotrophic]]></a:t>
            </a:r>
            <a:br/>
            <a:r>
              <a:rPr lang="en-US" strike="noStrike" sz="1400" spc="0" u="none" cap="none">
                <a:solidFill>
                  <a:srgbClr val="1E293B">
                    <a:alpha val="100000"/>
                  </a:srgbClr>
                </a:solidFill>
                <a:latin typeface="Calibri"/>
              </a:rPr>
              <a:t><![CDATA[Reduced call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ptic nonunion]]></a:t>
            </a:r>
            <a:br/>
            <a:r>
              <a:rPr lang="en-US" strike="noStrike" sz="1400" spc="0" u="none" cap="none">
                <a:solidFill>
                  <a:srgbClr val="1E293B">
                    <a:alpha val="100000"/>
                  </a:srgbClr>
                </a:solidFill>
                <a:latin typeface="Calibri"/>
              </a:rPr>
              <a:t><![CDATA[Associated with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Nonunion]]></a:t>
            </a:r>
            <a:br/>
            <a:br/>
            <a:br/>
            <a:r>
              <a:rPr lang="en-US" strike="noStrike" sz="1400" spc="0" u="none" cap="none">
                <a:solidFill>
                  <a:srgbClr val="1E293B">
                    <a:alpha val="100000"/>
                  </a:srgbClr>
                </a:solidFill>
                <a:latin typeface="Calibri"/>
              </a:rPr>
              <a:t><![CDATA[Several biological and mechanical factors contribute to the development of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dequate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 at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or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rge fractur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e soft tissu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factors such as smoking or malnutr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Ilizarov Technique]]></a:t>
            </a:r>
            <a:br/>
            <a:br/>
            <a:br/>
            <a:r>
              <a:rPr lang="en-US" strike="noStrike" sz="1400" spc="0" u="none" cap="none">
                <a:solidFill>
                  <a:srgbClr val="1E293B">
                    <a:alpha val="100000"/>
                  </a:srgbClr>
                </a:solidFill>
                <a:latin typeface="Calibri"/>
              </a:rPr>
              <a:t><![CDATA[The Ilizarov technique is based on the principle of distraction osteogenesis. Controlled mechanical distraction stimulates new bone formation in the gap created by gradual separation of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external fixat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osseous tensioned wi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distraction of bone se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eneration of bone and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s of Ilizarov Frame]]></a:t>
            </a:r>
            <a:br/>
            <a:br/>
            <a:b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rings]]></a:t>
            </a:r>
            <a:br/>
            <a:r>
              <a:rPr lang="en-US" strike="noStrike" sz="1400" spc="0" u="none" cap="none">
                <a:solidFill>
                  <a:srgbClr val="1E293B">
                    <a:alpha val="100000"/>
                  </a:srgbClr>
                </a:solidFill>
                <a:latin typeface="Calibri"/>
              </a:rPr>
              <a:t><![CDATA[Provide structur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ed wires]]></a:t>
            </a:r>
            <a:br/>
            <a:r>
              <a:rPr lang="en-US" strike="noStrike" sz="1400" spc="0" u="none" cap="none">
                <a:solidFill>
                  <a:srgbClr val="1E293B">
                    <a:alpha val="100000"/>
                  </a:srgbClr>
                </a:solidFill>
                <a:latin typeface="Calibri"/>
              </a:rPr>
              <a:t><![CDATA[Fix bone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necting rods]]></a:t>
            </a:r>
            <a:br/>
            <a:r>
              <a:rPr lang="en-US" strike="noStrike" sz="1400" spc="0" u="none" cap="none">
                <a:solidFill>
                  <a:srgbClr val="1E293B">
                    <a:alpha val="100000"/>
                  </a:srgbClr>
                </a:solidFill>
                <a:latin typeface="Calibri"/>
              </a:rPr>
              <a:t><![CDATA[Maintain frame stru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device]]></a:t>
            </a:r>
            <a:br/>
            <a:r>
              <a:rPr lang="en-US" strike="noStrike" sz="1400" spc="0" u="none" cap="none">
                <a:solidFill>
                  <a:srgbClr val="1E293B">
                    <a:alpha val="100000"/>
                  </a:srgbClr>
                </a:solidFill>
                <a:latin typeface="Calibri"/>
              </a:rPr>
              <a:t><![CDATA[Gradually separate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ransport]]></a:t>
            </a:r>
            <a:br/>
            <a:br/>
            <a:br/>
            <a:r>
              <a:rPr lang="en-US" strike="noStrike" sz="1400" spc="0" u="none" cap="none">
                <a:solidFill>
                  <a:srgbClr val="1E293B">
                    <a:alpha val="100000"/>
                  </a:srgbClr>
                </a:solidFill>
                <a:latin typeface="Calibri"/>
              </a:rPr>
              <a:t><![CDATA[Bone transport is a technique used to reconstruct large bone defects. A segment of bone is gradually moved across the defect while new bone forms in the distraction g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tomy performed away from defe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egment gradually transpor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enerate bone forms behind transport se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ect eventually filled with new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Ilizarov Method]]></a:t>
            </a:r>
            <a:br/>
            <a:br/>
            <a:br/>
            <a:r>
              <a:rPr lang="en-US" strike="noStrike" sz="1400" spc="0" u="none" cap="none">
                <a:solidFill>
                  <a:srgbClr val="1E293B">
                    <a:alpha val="100000"/>
                  </a:srgbClr>
                </a:solidFill>
                <a:latin typeface="Calibri"/>
              </a:rPr>
              <a:t><![CDATA[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rge bone defec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length discrep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x fractures with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s of Distraction Osteogenesis]]></a:t>
            </a:r>
            <a:br/>
            <a:br/>
            <a:b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ncy phase]]></a:t>
            </a:r>
            <a:br/>
            <a:r>
              <a:rPr lang="en-US" strike="noStrike" sz="1400" spc="0" u="none" cap="none">
                <a:solidFill>
                  <a:srgbClr val="1E293B">
                    <a:alpha val="100000"/>
                  </a:srgbClr>
                </a:solidFill>
                <a:latin typeface="Calibri"/>
              </a:rPr>
              <a:t><![CDATA[Initial healing period after cortic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1">
  <a:themeElements>
    <a:clrScheme name="Theme6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2026-06-10T09:18:20Z</dcterms:created>
  <dcterms:modified xsi:type="dcterms:W3CDTF">2026-06-10T09:18:20Z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