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37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— Specific Orthopaedic Applic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di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etast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focal `hot spots` throughout the skeleton; distribution follows the red marrow (axial skeleton — spine, pelvis, ribs, skull; proximal long bo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sensitivity (~95%) for osteoblastic metastases (prostate, breast); LOWER sensitivity for purely lytic mets (myeloma, RCC, thyroid) — these have no osteoblastic activity and may be COLD or invisible on bone scan; whole-body MRI is preferred for myeloma staging (bone scan unreliable); a `superscan` = uniform diffusely increased skeletal uptake with absent kidney uptake = extensive metastatic infilt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/ occult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linear or fusiform increased uptake at the fracture site; detects stress fractures before plain X-ray changes appear (3–5 days vs 10–21 days for X-ra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stress fractures, metatarsal stress fractures, femoral neck stress fractures (high-risk — must not be missed); bone scan positive within 3 days of injury; MRI STIR is now preferred (superior specificity and anatomical detail) but bone scan remains useful in select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id oste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nse focal `hot spot` at the nidus; the most reliably positive bone scan finding in bone lesion diagnosis; the nidus has very high osteoblastic activ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+ CT for localisation of the nidus; CT shows the nidus (small round lytic lesion with surrounding reactive sclerosis); surgical or RFA (radiofrequency ablation) guided by CT; characteristic history: night pain relieved by aspirin/NSAI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et`s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kedly increased uptake throughout the affected bone; the entire affected bone lights up; `expanding flame front` at the advancing edge of lytic disease; classic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demonstrates extent of Paget`s involvement (polyostotic vs monostotic); ALP levels correlate with disease activity; bisphosphonate treatment reduces uptake; sarcomatous change (osteosarcoma in Paget`s) shows altered uptake patte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loosening vs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osening — increased uptake around the prosthesis (periprosthetic osteoblastic reaction); normally increases in the first 12 months after arthroplasty as bone remodels; uptake that persists or increases beyond 12 months = suggestive of loosening or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alone cannot reliably distinguish loosening from infection; labelled WBC scan (SPECT-CT) is needed; combined bone scan + labelled WBC scan has high sensitivity and specificity for PJI; newer SPECT-CT (single photon emission CT) provides better anatomical localisation of uptak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COLD (photopenic) — myeloma deposits are purely lytic and do not stimulate osteoblastic response; bone scan has LOW sensitivity for myeloma (<4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 NOT rely on bone scan for myeloma staging; use whole-body MRI (most sensitive) or PET-CT; SPEP/UPEP + serum-free light chains for biochemical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in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 (Positron Emission Tomography): uses positron-emitting radiotracers; the most common tracer is 18F-fluorodeoxyglucose (18F-FDG); FDG is a glucose analogue that accumulates in metabolically active cells (particularly rapidly dividing tumour cells and activated inflammatory cells); as the positron from 18F decay encounters an electron, two 511 keV gamma rays are emitted in opposite directions; coincidence detection of these paired photons allows precise 3D localisation; PET is combined with CT (PET-CT) to provide simultaneous metabolic and anatomical information in the same s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DG uptake: SUV (standardised uptake value) — a measure of how much FDG accumulates in a lesion compared to background; SUVmax >2.5 is generally considered suspicious for malignancy (though this threshold varies by tissue); highly metabolically active tumours (osteosarcoma, Ewing`s sarcoma, lymphoma, metastases) have high SUVmax; benign lesions have low FDG uptake; however, infection and inflammation also have high FDG uptake — PET cannot always distinguish infection from malignancy by uptake alone; clinical context and combined PET-CT interpretation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en-Sapir E et al. Assessment of malignant skeletal disease — initial experience with 18F-fluoride PET/CT and comparison between 18F-fluoride PET and 18F-fluoride PET/CT. J Nucl Med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ve C et al. Radionuclide bone imaging — an illustrative review. Radiographics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stro CJ. Radionuclide imaging of musculoskeletal infection. Semin Nucl Med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tz S et al. Whole-body positron emission tomography and skeletal scintigraphy in osseous metastases. Eur J Nucl Med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ssleder R et al. Primer of Diagnostic Imaging. 5th ed. Mosby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em JL et al. Nuclear medicine in musculoskeletal imaging. Radiol Clin North Am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n der Bruggen W et al. PET and SPECT in osteomyelitis and prosthetic bone and joint infection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= radionuclide (Tc-99m MDP) uptake proportional to osteoblastic activity. Highly sensitive for metastasis, stress fractures, infection, AVN. PET (FDG-PET): measures metabolic activity (glucose uptake). PET superior for staging malignancy, differentiating benign vs malignant lesions. Limitations: false positives (arthritis, trauma, infection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Nuclear Medicine in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clear medicine imaging uses radioactive tracers (radiopharmaceuticals) administered to the patient, which accumulate in specific tissues based on physiological activity; the emitted gamma radiation is detected by a gamma camera to produce images reflecting metabolic and physiological processes rather than anatomy alone. In orthopaedics, nuclear medicine has three principal applications: the technetium-99m (Tc-99m) bone scan for identifying areas of increased bone turnover, the labelled white cell scan (WBC scan) for detecting infection, and positron emission tomography (PET) — increasingly combined with CT (PET-CT) or MRI (PET-MRI) — for tumour staging, infection diagnosis, and monitoring treatment respons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etium-99m (Tc-99m): the workhorse radionuclide in nuclear medicine; a metastable nuclear isomer of techium-99; half-life = 6 hours (short enough to minimise radiation dose, long enough for imaging); emits a 140 keV gamma ray (ideal for gamma camera detection); produced from a molybdenum-99 generator (`the cow`) at regular intervals; the most widely used radionuclide in clinical nuclear medicine; for bone scans, Tc-99m is combined with a bisphosphonate — methylene diphosphonate (MDP) — forming Tc-99m MDP which accumulates in areas of high osteoblastic activity (bone turnove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 of bone scan uptake: Tc-99m MDP accumulates preferentially in areas of increased osteoblastic activity and blood flow; the more active the bone turnover, the greater the uptake (`hot spot`); areas of reduced blood flow or pure osteoclastic activity without osteoblastic response may appear cold (`cold spot` = photopenic); the key concept is that the bone scan reflects metabolic activity, NOT anatomy — it detects pathology before plain X-ray changes app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ee-Phase Bone Sca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at It Show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= High Uptake 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1 — Flow phase (dynami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ly after injection (0–1 min); rapid sequential images during the bolus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gional blood flow — increased uptake = increased arterial flow to the region; reflects hyper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infection (osteomyelitis — early hyperaemia); tumour vascularity; trauma; cellulitis; acute fracture; reflex sympathetic dystrophy (CRP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2 — Blood pool (tissu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5 minutes post-injection; static im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perfusion and extravascular distribution — increased uptake = increased soft tissue hyperaemia/capillary leak; inflamm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llulitis (increased soft tissue uptake); osteomyelitis (both soft tissue and bone uptake distinguishes it from cellulitis alone); synovitis; soft tissue sarco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3 — Delayed (bon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4 hours post-injection; static whole-body im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blastic bone activity — the definitive bone phase; uptake reflects mineralisation and osteoblastic turnover; the standard bone scan phase used for skeletal surve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stases; Paget`s disease; primary bone tumours; osteomyelitis; fractures (stress, insufficiency, acute); loosening of prostheses (peri-prosthetic uptake); osteoid osteoma (focal hot spot at the nidus); reflex sympathetic dystrop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vs cellulitis on three-phase bone scan: Phase 1 and 2 are both positive in osteomyelitis AND cellulitis (both show increased soft tissue uptake in the flow and blood pool phases); the KEY differentiator is Phase 3 — in osteomyelitis, there is FOCAL BONY uptake in Phase 3 corresponding to the infected bone; in cellulitis, Phase 3 shows DIFFUSE soft tissue uptake without focal bony uptake; positive Phases 1 + 2 + 3 (focal) = osteomyelitis; positive Phases 1 + 2 + diffuse 3 = cellul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2026-05-27T07:37:18Z</dcterms:created>
  <dcterms:modified xsi:type="dcterms:W3CDTF">2026-05-27T07:37:18Z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