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7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ses — Lower Limb (KAFO/AF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AFO (articulated)]]></a:t>
            </a:r>
            <a:br/>
            <a:r>
              <a:rPr lang="en-US" strike="noStrike" sz="1400" spc="0" u="none" cap="none">
                <a:solidFill>
                  <a:srgbClr val="1E293B">
                    <a:alpha val="100000"/>
                  </a:srgbClr>
                </a:solidFill>
                <a:latin typeface="Calibri"/>
              </a:rPr>
              <a:t><![CDATA[Solid polypropylene AFO with a mechanical ankle hinge; allows controlled range of dorsiflexion/plantarflexion; the hinge can be set to allow free motion, dorsiflexion assist, or stop at a specific angle; Tamarack or carbon fibre hinges; double-action ankle joint allows adjustment of range]]></a:t>
            </a:r>
            <a:br/>
            <a:r>
              <a:rPr lang="en-US" strike="noStrike" sz="1400" spc="0" u="none" cap="none">
                <a:solidFill>
                  <a:srgbClr val="1E293B">
                    <a:alpha val="100000"/>
                  </a:srgbClr>
                </a:solidFill>
                <a:latin typeface="Calibri"/>
              </a:rPr>
              <a:t><![CDATA[Allows controlled ankle motion during gait; dorsiflexion-assist spring supports foot clearance in swing; plantarflexion stop prevents foot drop; more natural gait pattern than rigid AFO]]></a:t>
            </a:r>
            <a:br/>
            <a:r>
              <a:rPr lang="en-US" strike="noStrike" sz="1400" spc="0" u="none" cap="none">
                <a:solidFill>
                  <a:srgbClr val="1E293B">
                    <a:alpha val="100000"/>
                  </a:srgbClr>
                </a:solidFill>
                <a:latin typeface="Calibri"/>
              </a:rPr>
              <a:t><![CDATA[Patients requiring dorsiflexion assistance but with preserved plantarflexion power (partial drop foot); growing children (adjusted as they grow without replacing the shell); improving spasticity where ankle ROM is being regained; post-strok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Ankle-Foot Orthosis (KAFO)]]></a:t>
            </a:r>
            <a:br/>
            <a:br/>
            <a:r>
              <a:rPr lang="en-US" strike="noStrike" sz="1400" spc="0" u="none" cap="none">
                <a:solidFill>
                  <a:srgbClr val="1E293B">
                    <a:alpha val="100000"/>
                  </a:srgbClr>
                </a:solidFill>
                <a:latin typeface="Calibri"/>
              </a:rPr>
              <a:t><![CDATA[KAFO — design and components: a KAFO extends from the thigh to the foot and includes: (1) a foot-ankle component (typically a solid AFO or articulated ankle); (2) metal uprights on the medial and lateral side of the leg running from the ankle to the thigh; (3) a knee joint mechanism (see below); (4) a thigh band/cuff for proximal fixation; (5) a thigh shell (for total-contact plastic KAFOs); the KAFO prevents knee collapse during stance and controls ankle position; it is bulkier and heavier than an AFO but necessary when quadriceps weakness prevents the patient from stabilising the knee during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joint mechanisms in KAFO: (1) Drop-lock knee joint: a simple free-swinging knee joint with a drop-lock ring that can be dropped down to lock the knee in full extension for standing and walking; the ring is raised to allow free knee flexion for sitting; the most common knee joint used in KAFOs for complete quadriceps paralysis; (2) Bail lock (posterior bail/Scottish roll lock): a posterior lever that automatically locks the knee in extension when the patient stands; unlocks when the patient sits back (the chair pushes the bail forward releasing the lock); more convenient than the drop-lock as it does not require manual operation; (3) Offset knee joint: the hinge is placed posteriorly to the knee joint centre; this positioning means the GRF passes anterior to the offset hinge during stance, generating a passive knee extension moment; allows the knee to swing freely in flexion without locking; used for patients with sufficient knee extension power to stabilise in terminal stance but who need assistive extension at initial co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control (stance phase control) KAFO: the most technologically advanced KAFO knee joint; the knee is automatically locked during the stance phase of gait (preventing buckling) and unlocked during the swing phase (allowing knee flexion for toe clearance and a more natural gait pattern); examples: C-Brace (Ottobock — microprocessor-controlled; sensors detect stance vs swing phase and adjust knee joint stiffness in real time); Levitation (mechanical stance control); significantly improves gait pattern, reduces energy cost, and increases walking speed compared to locked-knee KAFOs; appropriate for active patients with incomplete paralysis or significant quadriceps weakness who can initiate swing phase kne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KAFO: complete quadriceps paralysis (spinal cord injury, post-polio syndrome); knee hyperextension (genu recurvatum — prevents the knee from buckling backwards); combined ankle + knee instability (Charcot neuropathic joints); muscular dystrophies (Duchenne — KAFOs prolong ambulation by several years); spina bifida (lumbar level lesions L3–L4 — quadriceps present but hamstrings/hip extensors absent); severe genu valgum or varum awaiting correc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FO) & Insoles]]></a:t>
            </a:r>
            <a:br/>
            <a:br/>
            <a:r>
              <a:rPr lang="en-US" strike="noStrike" sz="1400" spc="0" u="none" cap="none">
                <a:solidFill>
                  <a:srgbClr val="1E293B">
                    <a:alpha val="100000"/>
                  </a:srgbClr>
                </a:solidFill>
                <a:latin typeface="Calibri"/>
              </a:rPr>
              <a:t><![CDATA[Total contact insole (TCI): a custom-moulded insole that conforms to the entire plantar surface of the foot; distributes weight-bearing pressure evenly across the foot; the key orthosis for diabetic neuropathic foot and Charcot foot; `off-loading` insoles with cavities or areas of reduced contact beneath pressure points (1st metatarsal head, heel) prevent plantar ulceration; in diabetes, peak plantar pressure beneath the metatarsal heads is the primary driver of neuropathic ulceration — TCI with metatarsal pad reduces peak plantar pressures by 30–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CBL (University of California Biomechanics Laboratory) insole: a deep heel cup insert that controls hindfoot valgus; the rigid heel cup forces the calcaneus into neutral position and prevents medial arch collapse; used for pes planus (flatfoot), posterior tibial tendon dysfunction (early stages), paediatric flexible flatfoot, and rigid-heel support post-calcane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pad / bar: a transverse pad placed behind the metatarsal heads in the insole; transfers weight posteriorly from the metatarsal heads; reduces pressure on the 2nd–4th metatarsal heads; used for metatarsalgia, Morton`s neuroma, and sesamoid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FO nomenclature: FO (foot only); AFO (ankle-foot — below knee); KAFO (knee-ankle-foot — full leg); HKAFO (hip-knee-ankle-foot — trunk to foot); named by joints spanned proximal to dis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AFO: mild-moderate foot drop (CPN palsy, mild spastic drop foot); flexible polypropylene; assists dorsiflexion in swing; allows plantarflexion at initial contact (normal heel strike); NOT for fixed contractures or severe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delstein JE, Bruckner J. Orthotics — A Comprehensive Clinical Approach. Slack Inc. 2002.]]></a:t>
            </a:r>
            <a:br/>
            <a:r>
              <a:rPr lang="en-US" strike="noStrike" sz="1200" spc="0" u="none" cap="none">
                <a:solidFill>
                  <a:srgbClr val="1E293B">
                    <a:alpha val="100000"/>
                  </a:srgbClr>
                </a:solidFill>
                <a:latin typeface="Calibri"/>
              </a:rPr>
              <a:t><![CDATA[Romkes J, Brunner R. Comparison of a dynamic and a hinged ankle foot orthosis by gait analysis in patients with hemiplegic cerebral palsy. Gait Posture. 2002.]]></a:t>
            </a:r>
            <a:br/>
            <a:r>
              <a:rPr lang="en-US" strike="noStrike" sz="1200" spc="0" u="none" cap="none">
                <a:solidFill>
                  <a:srgbClr val="1E293B">
                    <a:alpha val="100000"/>
                  </a:srgbClr>
                </a:solidFill>
                <a:latin typeface="Calibri"/>
              </a:rPr>
              <a:t><![CDATA[Lehmann JF. Biomechanics of ankle foot orthoses. Arch Phys Med Rehabil. 1979.]]></a:t>
            </a:r>
            <a:br/>
            <a:r>
              <a:rPr lang="en-US" strike="noStrike" sz="1200" spc="0" u="none" cap="none">
                <a:solidFill>
                  <a:srgbClr val="1E293B">
                    <a:alpha val="100000"/>
                  </a:srgbClr>
                </a:solidFill>
                <a:latin typeface="Calibri"/>
              </a:rPr>
              <a:t><![CDATA[Butler PB et al. Improvement in walking performance of children with cerebral palsy using a ground reaction AFO. Dev Med Child Neurol. 1992.]]></a:t>
            </a:r>
            <a:br/>
            <a:r>
              <a:rPr lang="en-US" strike="noStrike" sz="1200" spc="0" u="none" cap="none">
                <a:solidFill>
                  <a:srgbClr val="1E293B">
                    <a:alpha val="100000"/>
                  </a:srgbClr>
                </a:solidFill>
                <a:latin typeface="Calibri"/>
              </a:rPr>
              <a:t><![CDATA[Brehm MA et al. Functional balance and ankle stability effects of orthotic management in patients with spastic stroke. Clin Rehabil. 2006.]]></a:t>
            </a:r>
            <a:br/>
            <a:r>
              <a:rPr lang="en-US" strike="noStrike" sz="1200" spc="0" u="none" cap="none">
                <a:solidFill>
                  <a:srgbClr val="1E293B">
                    <a:alpha val="100000"/>
                  </a:srgbClr>
                </a:solidFill>
                <a:latin typeface="Calibri"/>
              </a:rPr>
              <a:t><![CDATA[Owen E. The importance of being earnest about shank and thigh kinematics especially when using AFOs and KAFOs. Prosthet Orthot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FO: ankle-foot support in drop foot, CP, polio. KAFO: supports knee in quadriceps paralysis, SCI. Types: rigid, hinged, leaf-spring (AFO); locked, drop lock, offset (KAFO). Goals: prevent deformity, support gait. Complications: sore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ses — Lower Limb (KAFO/AF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erminology]]></a:t>
            </a:r>
            <a:br/>
            <a:br/>
            <a:r>
              <a:rPr lang="en-US" strike="noStrike" sz="1400" spc="0" u="none" cap="none">
                <a:solidFill>
                  <a:srgbClr val="1E293B">
                    <a:alpha val="100000"/>
                  </a:srgbClr>
                </a:solidFill>
                <a:latin typeface="Calibri"/>
              </a:rPr>
              <a:t><![CDATA[Orthoses are external devices applied to the body to support, align, prevent deformity, assist function, or offload specific anatomical structures. Lower limb orthoses range from simple insoles and ankle supports to complex knee-ankle-foot orthoses (KAFOs) used for paralytic conditions. A thorough understanding of the biomechanical principles, terminology, indications, and limitations of the most clinically relevant lower limb orthoses — the ankle-foot orthosis (AFO) and the knee-ankle-foot orthosis (KAFO) — is essential for orthopaedic surgeons involved in the rehabilitation of patients with neurological, musculoskeletal, and congenital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sis nomenclature: orthoses are named by the joints they span; the standard naming convention uses the body parts covered from proximal to distal: FO (foot orthosis — insole/arch support); AFO (ankle-foot orthosis — extends from the foot to below the knee); KAFO (knee-ankle-foot orthosis — extends from the thigh to the foot, spanning the knee); HKAFO (hip-knee-ankle-foot orthosis — extends to the pelvis, used for complete paraplegia); TLSO (thoracolumbar sacral orthosis — spinal); the suffix `O` = orthosis; `P` = pro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rthoses work by applying three-point force systems (two forces in one direction, one force in the opposite direction) to correct or control limb alignment; the ground reaction force (GRF) is the upward force from the floor that passes through the foot and limb during walking; a ground reaction AFO (GRAFO) exploits this force to extend the knee during stance; understanding the GRF vector in relation to joint centres is fundamental to orthotic pr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a:t>
            </a:r>
            <a:br/>
            <a:br/>
            <a:br/>
            <a:br/>
            <a:br/>
            <a:r>
              <a:rPr lang="en-US" strike="noStrike" sz="1400" spc="0" u="none" cap="none">
                <a:solidFill>
                  <a:srgbClr val="1E293B">
                    <a:alpha val="100000"/>
                  </a:srgbClr>
                </a:solidFill>
                <a:latin typeface="Calibri"/>
              </a:rPr>
              <a:t><![CDATA[AFO Type]]></a:t>
            </a: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iomechanical Effect]]></a:t>
            </a:r>
            <a:br/>
            <a:r>
              <a:rPr lang="en-US" strike="noStrike" sz="1400" spc="0" u="none" cap="none">
                <a:solidFill>
                  <a:srgbClr val="1E293B">
                    <a:alpha val="100000"/>
                  </a:srgbClr>
                </a:solidFill>
                <a:latin typeface="Calibri"/>
              </a:rPr>
              <a:t><![CDAT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PLS) AFO]]></a:t>
            </a:r>
            <a:br/>
            <a:r>
              <a:rPr lang="en-US" strike="noStrike" sz="1400" spc="0" u="none" cap="none">
                <a:solidFill>
                  <a:srgbClr val="1E293B">
                    <a:alpha val="100000"/>
                  </a:srgbClr>
                </a:solidFill>
                <a:latin typeface="Calibri"/>
              </a:rPr>
              <a:t><![CDATA[Thin polypropylene shell extending from the foot plate up the posterior calf to below the fibular head; the flexible `leaf spring` design provides passive dorsiflexion assistance during the swing phase of gait]]></a:t>
            </a:r>
            <a:br/>
            <a:r>
              <a:rPr lang="en-US" strike="noStrike" sz="1400" spc="0" u="none" cap="none">
                <a:solidFill>
                  <a:srgbClr val="1E293B">
                    <a:alpha val="100000"/>
                  </a:srgbClr>
                </a:solidFill>
                <a:latin typeface="Calibri"/>
              </a:rPr>
              <a:t><![CDATA[Assists dorsiflexion in swing phase (prevents foot drop); the spring stores energy at push-off and releases it to assist toe clearance; allows limited plantar flexion at initial contact (normal heel strike pattern); minimal restriction of dorsiflexion in stance]]></a:t>
            </a:r>
            <a:br/>
            <a:r>
              <a:rPr lang="en-US" strike="noStrike" sz="1400" spc="0" u="none" cap="none">
                <a:solidFill>
                  <a:srgbClr val="1E293B">
                    <a:alpha val="100000"/>
                  </a:srgbClr>
                </a:solidFill>
                <a:latin typeface="Calibri"/>
              </a:rPr>
              <a:t><![CDATA[Foot drop from mild-to-moderate weakness (common peroneal nerve palsy, mild spastic foot drop); the most commonly prescribed AFO; lightweight and cosmetically acceptable; requires sufficient ankle range of motion (not for fixed contractures); does NOT control significant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AFO]]></a:t>
            </a:r>
            <a:br/>
            <a:r>
              <a:rPr lang="en-US" strike="noStrike" sz="1400" spc="0" u="none" cap="none">
                <a:solidFill>
                  <a:srgbClr val="1E293B">
                    <a:alpha val="100000"/>
                  </a:srgbClr>
                </a:solidFill>
                <a:latin typeface="Calibri"/>
              </a:rPr>
              <a:t><![CDATA[Rigid polypropylene shell from foot plate to calf; the ankle is fixed (trimlines anterior to the malleoli = rigid; posterior to malleoli = more flexible); no ankle motion permitted; set in 5–10° of dorsiflexion]]></a:t>
            </a:r>
            <a:br/>
            <a:r>
              <a:rPr lang="en-US" strike="noStrike" sz="1400" spc="0" u="none" cap="none">
                <a:solidFill>
                  <a:srgbClr val="1E293B">
                    <a:alpha val="100000"/>
                  </a:srgbClr>
                </a:solidFill>
                <a:latin typeface="Calibri"/>
              </a:rPr>
              <a:t><![CDATA[Prevents ankle plantarflexion and dorsiflexion; the rigid ankle position determines the knee moment during stance — 5–10° of dorsiflexion pushes the GRF anterior to the knee (knee extension moment — prevents knee buckling); plantar flexion (equinus) pushes GRF posterior to the knee (knee flexion moment — causes crouch gait)]]></a:t>
            </a:r>
            <a:br/>
            <a:r>
              <a:rPr lang="en-US" strike="noStrike" sz="1400" spc="0" u="none" cap="none">
                <a:solidFill>
                  <a:srgbClr val="1E293B">
                    <a:alpha val="100000"/>
                  </a:srgbClr>
                </a:solidFill>
                <a:latin typeface="Calibri"/>
              </a:rPr>
              <a:t><![CDATA[Severe foot drop; fixed ankle spasticity; CMT (Charcot-Marie-Tooth); post-stroke hemiplegia with spastic equinovarus; post-fracture instability; the most common KAFO component at the ank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nd reaction AFO (GRAFO)]]></a:t>
            </a:r>
            <a:br/>
            <a:r>
              <a:rPr lang="en-US" strike="noStrike" sz="1400" spc="0" u="none" cap="none">
                <a:solidFill>
                  <a:srgbClr val="1E293B">
                    <a:alpha val="100000"/>
                  </a:srgbClr>
                </a:solidFill>
                <a:latin typeface="Calibri"/>
              </a:rPr>
              <a:t><![CDATA[A solid AFO with an anterior tibial shell extending up the front of the leg (like a total contact shell); the anterior tibial component redirects the ground reaction force anteriorly through the anterior tibia to extend the knee]]></a:t>
            </a:r>
            <a:br/>
            <a:r>
              <a:rPr lang="en-US" strike="noStrike" sz="1400" spc="0" u="none" cap="none">
                <a:solidFill>
                  <a:srgbClr val="1E293B">
                    <a:alpha val="100000"/>
                  </a:srgbClr>
                </a:solidFill>
                <a:latin typeface="Calibri"/>
              </a:rPr>
              <a:t><![CDATA[Generates a knee extension moment by positioning the GRF anterior to the knee joint; converts the ankle dorsiflexion moment into a knee extension force; reduces quadriceps demand; corrects crouching gait]]></a:t>
            </a:r>
            <a:br/>
            <a:r>
              <a:rPr lang="en-US" strike="noStrike" sz="1400" spc="0" u="none" cap="none">
                <a:solidFill>
                  <a:srgbClr val="1E293B">
                    <a:alpha val="100000"/>
                  </a:srgbClr>
                </a:solidFill>
                <a:latin typeface="Calibri"/>
              </a:rPr>
              <a:t><![CDATA[Crouch gait in cerebral palsy (excessive knee flexion in stance); quadriceps weakness (muscular dystrophy, post-polio); requires fixed plantigrade foot and sufficient hamstring flexibility; does NOT work if there is a fixed knee flex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2026-06-10T09:42:05Z</dcterms:created>
  <dcterms:modified xsi:type="dcterms:W3CDTF">2026-06-10T09:42:05Z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