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809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genesis Imperfecta — Sillence Typ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Moderately severe — variable]]></a:t>
            </a:r>
            <a:br/>
            <a:r>
              <a:rPr lang="en-US" strike="noStrike" sz="1400" spc="0" u="none" cap="none">
                <a:solidFill>
                  <a:srgbClr val="1E293B">
                    <a:alpha val="100000"/>
                  </a:srgbClr>
                </a:solidFill>
                <a:latin typeface="Calibri"/>
              </a:rPr>
              <a:t><![CDATA[WHITE sclerae (normal scleral colour — most important clinical differentiator from Type I)]]></a:t>
            </a:r>
            <a:br/>
            <a:r>
              <a:rPr lang="en-US" strike="noStrike" sz="1400" spc="0" u="none" cap="none">
                <a:solidFill>
                  <a:srgbClr val="1E293B">
                    <a:alpha val="100000"/>
                  </a:srgbClr>
                </a:solidFill>
                <a:latin typeface="Calibri"/>
              </a:rPr>
              <a:t><![CDATA[Moderate deformity and fracture frequency; long bone bowing; moderate osteoporosis; variable severity — may range from relatively mild to near-Type III]]></a:t>
            </a:r>
            <a:br/>
            <a:r>
              <a:rPr lang="en-US" strike="noStrike" sz="1400" spc="0" u="none" cap="none">
                <a:solidFill>
                  <a:srgbClr val="1E293B">
                    <a:alpha val="100000"/>
                  </a:srgbClr>
                </a:solidFill>
                <a:latin typeface="Calibri"/>
              </a:rPr>
              <a:t><![CDATA[Short stature (variable); dentinogenesis imperfecta common (Type IVB); hearing loss less common than Type I; ambulatory in most cases (with or without aids); normal to near-normal intelligence; white (normal) sclerae is the KEY distinguishing feature from Types I and III (both of which have blue sclerae at presentation)]]></a:t>
            </a:r>
            <a:br/>
            <a:r>
              <a:rPr lang="en-US" strike="noStrike" sz="1400" spc="0" u="none" cap="none">
                <a:solidFill>
                  <a:srgbClr val="1E293B">
                    <a:alpha val="100000"/>
                  </a:srgbClr>
                </a:solidFill>
                <a:latin typeface="Calibri"/>
              </a:rPr>
              <a:t><![CDATA[Autosomal dominant; COL1A1/COL1A2 qualitative mu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Moderately severe]]></a:t>
            </a:r>
            <a:br/>
            <a:r>
              <a:rPr lang="en-US" strike="noStrike" sz="1400" spc="0" u="none" cap="none">
                <a:solidFill>
                  <a:srgbClr val="1E293B">
                    <a:alpha val="100000"/>
                  </a:srgbClr>
                </a:solidFill>
                <a:latin typeface="Calibri"/>
              </a:rPr>
              <a:t><![CDATA[White sclerae; no dentinogenesis imperfecta]]></a:t>
            </a:r>
            <a:br/>
            <a:r>
              <a:rPr lang="en-US" strike="noStrike" sz="1400" spc="0" u="none" cap="none">
                <a:solidFill>
                  <a:srgbClr val="1E293B">
                    <a:alpha val="100000"/>
                  </a:srgbClr>
                </a:solidFill>
                <a:latin typeface="Calibri"/>
              </a:rPr>
              <a:t><![CDATA[HYPERTROPHIC callus formation (exuberant, large callus at fracture sites — may look like sarcoma on imaging; important differential); calcification of the interosseous membrane of the forearm (limiting forearm rotation); dense metaphyseal bands on X-ray; IFITM5 gene mutation (autosomal dominant)]]></a:t>
            </a:r>
            <a:br/>
            <a:r>
              <a:rPr lang="en-US" strike="noStrike" sz="1400" spc="0" u="none" cap="none">
                <a:solidFill>
                  <a:srgbClr val="1E293B">
                    <a:alpha val="100000"/>
                  </a:srgbClr>
                </a:solidFill>
                <a:latin typeface="Calibri"/>
              </a:rPr>
              <a:t><![CDATA[Normal sclerae; no dentinogenesis imperfecta; unique hypertrophic callus is diagnostic feature; forearm interosseous calcification is characteristic]]></a:t>
            </a:r>
            <a:br/>
            <a:r>
              <a:rPr lang="en-US" strike="noStrike" sz="1400" spc="0" u="none" cap="none">
                <a:solidFill>
                  <a:srgbClr val="1E293B">
                    <a:alpha val="100000"/>
                  </a:srgbClr>
                </a:solidFill>
                <a:latin typeface="Calibri"/>
              </a:rPr>
              <a:t><![CDATA[Autosomal dominant; IFITM5 m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VI–XII and beyond (autosomal recessive): these are rarer forms caused by mutations in genes for collagen modification enzymes and chaperone proteins; examples — Type VI (SERPINF1 mutation — hypermineralisation abnormality; `fish scale` lamellar bone pattern on histology); Type VII (CRTAP mutation — similar to Type III severity); Type VIII (LEPRE1/P3H1 — severe-lethal phenotype similar to Type II); important for genetics counselling in families with consanguinity or negative COL1A1/COL1A2 sequen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rmacological Management — Bisphosphonates]]></a:t>
            </a:r>
            <a:br/>
            <a:br/>
            <a:r>
              <a:rPr lang="en-US" strike="noStrike" sz="1400" spc="0" u="none" cap="none">
                <a:solidFill>
                  <a:srgbClr val="1E293B">
                    <a:alpha val="100000"/>
                  </a:srgbClr>
                </a:solidFill>
                <a:latin typeface="Calibri"/>
              </a:rPr>
              <a:t><![CDATA[Intravenous pamidronate (Glorieux protocol): the landmark advance in OI management; introduced by Glorieux et al. (1998); cyclical IV pamidronate (1 mg/kg/day × 3 days, every 4 months); reduces osteoclast activity → increases bone mineral density (BMD) by 30–50% → reduces fracture frequency by ~40–50%; improves bone cortical thickness and trabecular density on X-ray (dense horizontal growth arrest lines — `zebra lines` or `rugger jersey` bands — are the radiological hallmark of bisphosphonate therapy in growing children); also reduces vertebral collapse, improves bone pain, and facilitates ambulation; started from infancy in severe (Types II–III) and early in Types I and I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ledronic acid (IV): now widely used as an alternative to pamidronate (once or twice yearly administration vs quarterly pamidronate); equivalent or superior efficacy to pamidronate in published trials; greater convenience; BRNO (Bone-related outcomes in Neonates and Osteogenesis imperfecta) trial data supports use from infa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sphosphonate-associated complications in OI: `zebra lines` (growth arrest lines — hallmark of bisphosphonate therapy; not pathological); fractures through the `hard` bisphosphonate bone — bisphosphonate-induced oversuppression of bone remodelling can theoretically make bone more brittle at high doses; atypical femoral fractures (rare in children compared to adults); impaired healing of osteotomy sites (bisphosphonate-related suppression of remodelling; drug holidays before elective osteotomy); osteonecrosis of the jaw (extremely rare in paediatric patients; more relevant in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ing biological therapies: denosumab (anti-RANKL monoclonal antibody) — inhibits osteoclast activity more specifically than bisphosphonates; being investigated in OI; fresolimumab (anti-TGF-β) — experimental; anti-sclerostin antibody (romosozumab) — activates osteoblasts; anti-Wnt inhibitor approaches being investigated to stimulate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urgical Management]]></a:t>
            </a:r>
            <a:br/>
            <a:br/>
            <a:r>
              <a:rPr lang="en-US" strike="noStrike" sz="1400" spc="0" u="none" cap="none">
                <a:solidFill>
                  <a:srgbClr val="1E293B">
                    <a:alpha val="100000"/>
                  </a:srgbClr>
                </a:solidFill>
                <a:latin typeface="Calibri"/>
              </a:rPr>
              <a:t><![CDATA[Intramedullary rodding (Bailey-Dubow / Fassier-Duval rods): the cornerstone of orthopaedic surgical management in moderate-to-severe OI; intramedullary telescoping rods are inserted into the long bones (femur, tibia, humerus) to prevent fractures and correct deformity; Bailey-Dubow (BD) rod: the original telescoping rod — consists of two components (inner T-rod and outer rod) that telescope as the bone grows; provides longitudinal support along the bone; Fassier-Duval (FD) threaded rod: the modern standard — a threaded design that allows the rod to telescope more reliably through the growth plates and reduces the risk of rod migration or rod `backing out` that was a problem with BD rods; indication — three or more fractures in the same bone per year in a walking child; progressive deformity; before each fracture episode (prophylactic); the decision to rod must balance surgical risks (anaesthetic in OI — jaw fixity, airway, temperature instability; intraoperative fracture) against fracture prevention benef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oliosis in OI: occurs in up to 80% of patients with severe OI (Types III, IV); progressive and may be severe; managed initially with bracing (limited effectiveness); surgical correction (posterior spinal fusion with instrumentation) when Cobb angle progresses despite bracing or reaches approximately 40–50°; high complication rates — blood loss (defective collagen in vessel walls), rod pullout (poor bone quality), pseudarthrosis; vertebral augmentation (vertebroplasty) may be needed for collapsed vertebra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illence DO, Senn A, Danks DM. Genetic heterogeneity in osteogenesis imperfecta. J Med Genet. 1979;16(2):101–116.]]></a:t>
            </a:r>
            <a:br/>
            <a:r>
              <a:rPr lang="en-US" strike="noStrike" sz="1200" spc="0" u="none" cap="none">
                <a:solidFill>
                  <a:srgbClr val="1E293B">
                    <a:alpha val="100000"/>
                  </a:srgbClr>
                </a:solidFill>
                <a:latin typeface="Calibri"/>
              </a:rPr>
              <a:t><![CDATA[Glorieux FH et al. Cyclic administration of pamidronate in children with severe osteogenesis imperfecta. N Engl J Med. 1998;339(14):947–952.]]></a:t>
            </a:r>
            <a:br/>
            <a:r>
              <a:rPr lang="en-US" strike="noStrike" sz="1200" spc="0" u="none" cap="none">
                <a:solidFill>
                  <a:srgbClr val="1E293B">
                    <a:alpha val="100000"/>
                  </a:srgbClr>
                </a:solidFill>
                <a:latin typeface="Calibri"/>
              </a:rPr>
              <a:t><![CDATA[Rauch F, Glorieux FH. Osteogenesis imperfecta. Lancet. 2004;363(9418):1377–1385.]]></a:t>
            </a:r>
            <a:br/>
            <a:r>
              <a:rPr lang="en-US" strike="noStrike" sz="1200" spc="0" u="none" cap="none">
                <a:solidFill>
                  <a:srgbClr val="1E293B">
                    <a:alpha val="100000"/>
                  </a:srgbClr>
                </a:solidFill>
                <a:latin typeface="Calibri"/>
              </a:rPr>
              <a:t><![CDATA[Chevrel G et al. Effects of annual intravenous pamidronate on fracture rate and BMD in adult patients with osteogenesis imperfecta. Rheumatology. 2006.]]></a:t>
            </a:r>
            <a:br/>
            <a:r>
              <a:rPr lang="en-US" strike="noStrike" sz="1200" spc="0" u="none" cap="none">
                <a:solidFill>
                  <a:srgbClr val="1E293B">
                    <a:alpha val="100000"/>
                  </a:srgbClr>
                </a:solidFill>
                <a:latin typeface="Calibri"/>
              </a:rPr>
              <a:t><![CDATA[Fassier F, Duval P. New concept and new implant in progressive lengthening nailing for OI. J Pediatr Orthop B. 2006.]]></a:t>
            </a:r>
            <a:br/>
            <a:r>
              <a:rPr lang="en-US" strike="noStrike" sz="1200" spc="0" u="none" cap="none">
                <a:solidFill>
                  <a:srgbClr val="1E293B">
                    <a:alpha val="100000"/>
                  </a:srgbClr>
                </a:solidFill>
                <a:latin typeface="Calibri"/>
              </a:rPr>
              <a:t><![CDATA[Cheung MS, Glorieux FH. Osteogenesis imperfecta: update on presentation and management. Rev Endocr Metab Disord. 2008.]]></a:t>
            </a:r>
            <a:br/>
            <a:r>
              <a:rPr lang="en-US" strike="noStrike" sz="1200" spc="0" u="none" cap="none">
                <a:solidFill>
                  <a:srgbClr val="1E293B">
                    <a:alpha val="100000"/>
                  </a:srgbClr>
                </a:solidFill>
                <a:latin typeface="Calibri"/>
              </a:rPr>
              <a:t><![CDATA[Van Dijk FS, Sillen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I due to COL1A1/2 defects; **Sillence I–IV** (classic) with expanded types V–VII; severity ranges from mild to perinatal lethal. Clinical: **blue sclerae**, dentinogenesis imperfecta, ligamentous laxity, short stature, recurrent fractures, hearing loss. Medical therapy: **bisphosphonates** (IV pamidronate/zoledronate) improve BMD and reduce fracture rate. Surgical: **intramedullary rodding** (telescopic Fassier–Duval) to correct deformity and reduce fractures. Multidisciplinary care: dental, audiology, physiotherapy; careful handling to avoid iatrogenic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genesis Imperfecta — Sillence Typ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Osteogenesis imperfecta (OI) is a heterogeneous group of heritable connective tissue disorders characterised by bone fragility, multiple fractures, and skeletal deformity due to abnormalities of type I collagen — the principal structural protein of bone. It is the most common genetic cause of increased fracture risk in children. The clinical spectrum is extremely wide, ranging from mild forms with slightly increased fracture tendency and normal life expectancy to lethal perinatal forms incompatible with survival. Management requires a multidisciplinary team including orthopaedic surgery, endocrinology, physiotherapy, and gene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lecular pathology: approximately 85–90% of OI cases are caused by mutations in COL1A1 or COL1A2 genes (autosomal dominant) encoding the pro-α1 and pro-α2 chains of type I procollagen; mutations cause either quantitative deficiency (reduced amount of structurally normal collagen — typically milder phenotypes) or qualitative defects (structurally abnormal collagen chains that disrupt the triple helix — typically more severe phenotypes); the remaining 10–15% are caused by mutations in genes encoding proteins involved in collagen post-translational modification, folding, or secretion (autosomal recessive forms — CRTAP, LEPRE1/P3H1, PPIB, SERPINH1, FKBP10, SP7 — associated with Sillence Types VII–XII and beyo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biology: defective type I collagen leads to impaired bone matrix mineralisation and reduced bone mass (osteoporosis); the bone is brittle and fails under minimal trauma; bones heal (callus forms) but remain abnormally fragile; woven bone predominates over lamellar bone; osteoporosis in OI is now treated with bisphosphonates (the major pharmacological advance of the last 3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llence Classification]]></a:t>
            </a:r>
            <a:br/>
            <a:br/>
            <a:r>
              <a:rPr lang="en-US" strike="noStrike" sz="1400" spc="0" u="none" cap="none">
                <a:solidFill>
                  <a:srgbClr val="1E293B">
                    <a:alpha val="100000"/>
                  </a:srgbClr>
                </a:solidFill>
                <a:latin typeface="Calibri"/>
              </a:rPr>
              <a:t><![CDATA[The Sillence classification (1979), revised and expanded, classifies OI into clinical types based on severity, inheritance pattern, and associated features. Types I–IV are the original Sillence types; Types V–XII (and beyond) represent subsequently identified biochemically and genetically distinct subtypes, mostly autosomal recess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everity]]></a:t>
            </a:r>
            <a:br/>
            <a:r>
              <a:rPr lang="en-US" strike="noStrike" sz="1400" spc="0" u="none" cap="none">
                <a:solidFill>
                  <a:srgbClr val="1E293B">
                    <a:alpha val="100000"/>
                  </a:srgbClr>
                </a:solidFill>
                <a:latin typeface="Calibri"/>
              </a:rPr>
              <a:t><![CDATA[Scleral Colour]]></a:t>
            </a:r>
            <a:br/>
            <a:r>
              <a:rPr lang="en-US" strike="noStrike" sz="1400" spc="0" u="none" cap="none">
                <a:solidFill>
                  <a:srgbClr val="1E293B">
                    <a:alpha val="100000"/>
                  </a:srgbClr>
                </a:solidFill>
                <a:latin typeface="Calibri"/>
              </a:rPr>
              <a:t><![CDATA[Bone Features]]></a:t>
            </a:r>
            <a:br/>
            <a:r>
              <a:rPr lang="en-US" strike="noStrike" sz="1400" spc="0" u="none" cap="none">
                <a:solidFill>
                  <a:srgbClr val="1E293B">
                    <a:alpha val="100000"/>
                  </a:srgbClr>
                </a:solidFill>
                <a:latin typeface="Calibri"/>
              </a:rPr>
              <a:t><![CDATA[Key Features / Notes]]></a:t>
            </a:r>
            <a:br/>
            <a:r>
              <a:rPr lang="en-US" strike="noStrike" sz="1400" spc="0" u="none" cap="none">
                <a:solidFill>
                  <a:srgbClr val="1E293B">
                    <a:alpha val="100000"/>
                  </a:srgbClr>
                </a:solidFill>
                <a:latin typeface="Calibri"/>
              </a:rPr>
              <a:t><![CDATA[Inheritance / Gene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Mild — most common form (~60%)]]></a:t>
            </a:r>
            <a:br/>
            <a:r>
              <a:rPr lang="en-US" strike="noStrike" sz="1400" spc="0" u="none" cap="none">
                <a:solidFill>
                  <a:srgbClr val="1E293B">
                    <a:alpha val="100000"/>
                  </a:srgbClr>
                </a:solidFill>
                <a:latin typeface="Calibri"/>
              </a:rPr>
              <a:t><![CDATA[BLUE sclerae (characteristic; caused by thin sclerae through which the underlying dark choroid is seen)]]></a:t>
            </a:r>
            <a:br/>
            <a:r>
              <a:rPr lang="en-US" strike="noStrike" sz="1400" spc="0" u="none" cap="none">
                <a:solidFill>
                  <a:srgbClr val="1E293B">
                    <a:alpha val="100000"/>
                  </a:srgbClr>
                </a:solidFill>
                <a:latin typeface="Calibri"/>
              </a:rPr>
              <a:t><![CDATA[Mild fracture tendency (reduced but not extremely abnormal); fractures often after age 2 (when walking begins); long bones near normal thickness; mild osteoporosis; fracture frequency decreases after puberty (sex hormone effects on bone)]]></a:t>
            </a:r>
            <a:br/>
            <a:r>
              <a:rPr lang="en-US" strike="noStrike" sz="1400" spc="0" u="none" cap="none">
                <a:solidFill>
                  <a:srgbClr val="1E293B">
                    <a:alpha val="100000"/>
                  </a:srgbClr>
                </a:solidFill>
                <a:latin typeface="Calibri"/>
              </a:rPr>
              <a:t><![CDATA[Normal or near-normal stature; may have mild deformity; dentinogenesis imperfecta in Type IB (teeth appear opalescent/discoloured — amber or grey-brown; dentine abnormally formed); hearing loss by adulthood (ossicular and cochlear involvement); normal intelligence; normal life expectancy]]></a:t>
            </a:r>
            <a:br/>
            <a:r>
              <a:rPr lang="en-US" strike="noStrike" sz="1400" spc="0" u="none" cap="none">
                <a:solidFill>
                  <a:srgbClr val="1E293B">
                    <a:alpha val="100000"/>
                  </a:srgbClr>
                </a:solidFill>
                <a:latin typeface="Calibri"/>
              </a:rPr>
              <a:t><![CDATA[Autosomal dominant; COL1A1/COL1A2 mutation causing QUANTITATIVE reduction in structurally normal collag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LETHAL perinatal — most severe]]></a:t>
            </a:r>
            <a:br/>
            <a:r>
              <a:rPr lang="en-US" strike="noStrike" sz="1400" spc="0" u="none" cap="none">
                <a:solidFill>
                  <a:srgbClr val="1E293B">
                    <a:alpha val="100000"/>
                  </a:srgbClr>
                </a:solidFill>
                <a:latin typeface="Calibri"/>
              </a:rPr>
              <a:t><![CDATA[Dark blue sclerae]]></a:t>
            </a:r>
            <a:br/>
            <a:r>
              <a:rPr lang="en-US" strike="noStrike" sz="1400" spc="0" u="none" cap="none">
                <a:solidFill>
                  <a:srgbClr val="1E293B">
                    <a:alpha val="100000"/>
                  </a:srgbClr>
                </a:solidFill>
                <a:latin typeface="Calibri"/>
              </a:rPr>
              <a:t><![CDATA[Severe — multiple fractures in utero; `crumpled` or `concertina` femora and long bones (broad, beaded, extremely fragile) on prenatal ultrasound/post-mortem X-ray; `crumpled ribcage` (rib fractures → respiratory failure); undermineralised skull (can indent by thumb pressure — `caoutchouc skull`)]]></a:t>
            </a:r>
            <a:br/>
            <a:r>
              <a:rPr lang="en-US" strike="noStrike" sz="1400" spc="0" u="none" cap="none">
                <a:solidFill>
                  <a:srgbClr val="1E293B">
                    <a:alpha val="100000"/>
                  </a:srgbClr>
                </a:solidFill>
                <a:latin typeface="Calibri"/>
              </a:rPr>
              <a:t><![CDATA[Stillborn or death within days of birth from respiratory failure; dark blue sclerae; no teeth (not surviving long enough); diagnosis often by prenatal ultrasound (short crumpled limbs) or X-ray]]></a:t>
            </a:r>
            <a:br/>
            <a:r>
              <a:rPr lang="en-US" strike="noStrike" sz="1400" spc="0" u="none" cap="none">
                <a:solidFill>
                  <a:srgbClr val="1E293B">
                    <a:alpha val="100000"/>
                  </a:srgbClr>
                </a:solidFill>
                <a:latin typeface="Calibri"/>
              </a:rPr>
              <a:t><![CDATA[Usually de novo (new) dominant mutations or autosomal recessive; COL1A1/COL1A2 QUALITATIVE mutations (structural defects in triple helix — severe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evere, progressively deforming]]></a:t>
            </a:r>
            <a:br/>
            <a:r>
              <a:rPr lang="en-US" strike="noStrike" sz="1400" spc="0" u="none" cap="none">
                <a:solidFill>
                  <a:srgbClr val="1E293B">
                    <a:alpha val="100000"/>
                  </a:srgbClr>
                </a:solidFill>
                <a:latin typeface="Calibri"/>
              </a:rPr>
              <a:t><![CDATA[White or slightly blue sclerae at birth → WHITE in adults (normalise with age)]]></a:t>
            </a:r>
            <a:br/>
            <a:r>
              <a:rPr lang="en-US" strike="noStrike" sz="1400" spc="0" u="none" cap="none">
                <a:solidFill>
                  <a:srgbClr val="1E293B">
                    <a:alpha val="100000"/>
                  </a:srgbClr>
                </a:solidFill>
                <a:latin typeface="Calibri"/>
              </a:rPr>
              <a:t><![CDATA[Severe — frequent fractures from minimal trauma; progressive deformity of all long bones (bowing, angulation); severe scoliosis (often requiring surgery); `popcorn` appearance of metaphyses (cystic calcific areas in the metaphyses and epiphyses due to disordered ossification — pathognomonic of severe OI)]]></a:t>
            </a:r>
            <a:br/>
            <a:r>
              <a:rPr lang="en-US" strike="noStrike" sz="1400" spc="0" u="none" cap="none">
                <a:solidFill>
                  <a:srgbClr val="1E293B">
                    <a:alpha val="100000"/>
                  </a:srgbClr>
                </a:solidFill>
                <a:latin typeface="Calibri"/>
              </a:rPr>
              <a:t><![CDATA[Severely short stature; typically wheelchair-dependent; dentinogenesis imperfecta common; hearing loss; basilar invagination (upward displacement of the odontoid into the foramen magnum — risk of medullary compression and sudden death — most important neurological complication of severe OI); requires regular spinal MRI surveillance in severe cases]]></a:t>
            </a:r>
            <a:br/>
            <a:r>
              <a:rPr lang="en-US" strike="noStrike" sz="1400" spc="0" u="none" cap="none">
                <a:solidFill>
                  <a:srgbClr val="1E293B">
                    <a:alpha val="100000"/>
                  </a:srgbClr>
                </a:solidFill>
                <a:latin typeface="Calibri"/>
              </a:rPr>
              <a:t><![CDATA[Autosomal dominant (de novo mutations common) or autosomal recessive; COL1A1/COL1A2 qualitative mu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2026-06-10T08:57:02Z</dcterms:created>
  <dcterms:modified xsi:type="dcterms:W3CDTF">2026-06-10T08:57:02Z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