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69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steomalacia and Ricket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boratory Findings]]></a:t>
            </a:r>
            <a:br/>
            <a:br/>
            <a:br/>
            <a:r>
              <a:rPr lang="en-US" strike="noStrike" sz="1400" spc="0" u="none" cap="none">
                <a:solidFill>
                  <a:srgbClr val="1E293B">
                    <a:alpha val="100000"/>
                  </a:srgbClr>
                </a:solidFill>
                <a:latin typeface="Calibri"/>
              </a:rPr>
              <a:t><![CDATA[Laboratory investigations help confirm the diagnosis and determine the underlying ca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st]]></a:t>
            </a:r>
            <a:br/>
            <a:r>
              <a:rPr lang="en-US" strike="noStrike" sz="1400" spc="0" u="none" cap="none">
                <a:solidFill>
                  <a:srgbClr val="1E293B">
                    <a:alpha val="100000"/>
                  </a:srgbClr>
                </a:solidFill>
                <a:latin typeface="Calibri"/>
              </a:rPr>
              <a:t><![CDATA[Typical Fin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calcium]]></a:t>
            </a:r>
            <a:br/>
            <a:r>
              <a:rPr lang="en-US" strike="noStrike" sz="1400" spc="0" u="none" cap="none">
                <a:solidFill>
                  <a:srgbClr val="1E293B">
                    <a:alpha val="100000"/>
                  </a:srgbClr>
                </a:solidFill>
                <a:latin typeface="Calibri"/>
              </a:rPr>
              <a:t><![CDATA[Low or 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phosphate]]></a:t>
            </a:r>
            <a:br/>
            <a:r>
              <a:rPr lang="en-US" strike="noStrike" sz="1400" spc="0" u="none" cap="none">
                <a:solidFill>
                  <a:srgbClr val="1E293B">
                    <a:alpha val="100000"/>
                  </a:srgbClr>
                </a:solidFill>
                <a:latin typeface="Calibri"/>
              </a:rPr>
              <a:t><![CDATA[L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kaline phosphatase]]></a:t>
            </a:r>
            <a:br/>
            <a:r>
              <a:rPr lang="en-US" strike="noStrike" sz="1400" spc="0" u="none" cap="none">
                <a:solidFill>
                  <a:srgbClr val="1E293B">
                    <a:alpha val="100000"/>
                  </a:srgbClr>
                </a:solidFill>
                <a:latin typeface="Calibri"/>
              </a:rPr>
              <a:t><![CDATA[Elev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tamin D levels]]></a:t>
            </a:r>
            <a:br/>
            <a:r>
              <a:rPr lang="en-US" strike="noStrike" sz="1400" spc="0" u="none" cap="none">
                <a:solidFill>
                  <a:srgbClr val="1E293B">
                    <a:alpha val="100000"/>
                  </a:srgbClr>
                </a:solidFill>
                <a:latin typeface="Calibri"/>
              </a:rPr>
              <a:t><![CDATA[L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r>
              <a:rPr lang="en-US" strike="noStrike" sz="1400" spc="0" u="none" cap="none">
                <a:solidFill>
                  <a:srgbClr val="1E293B">
                    <a:alpha val="100000"/>
                  </a:srgbClr>
                </a:solidFill>
                <a:latin typeface="Calibri"/>
              </a:rPr>
              <a:t><![CDATA[Treatment focuses on correcting the underlying metabolic abnormality and preventing skeletal deform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tamin D supplem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cium supplem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ion of phosphate deficie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f underlying renal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treatment may be required for severe deformities. Surgical correction using osteotomy may be indicated in advanced cases with persistent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Complications]]></a:t>
            </a:r>
            <a:br/>
            <a:br/>
            <a:br/>
            <a:r>
              <a:rPr lang="en-US" strike="noStrike" sz="1400" spc="0" u="none" cap="none">
                <a:solidFill>
                  <a:srgbClr val="1E293B">
                    <a:alpha val="100000"/>
                  </a:srgbClr>
                </a:solidFill>
                <a:latin typeface="Calibri"/>
              </a:rPr>
              <a:t><![CDATA[Long bone deform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disturban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it abnormal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Rickets occurs in children with open phy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malacia occurs in ad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tamin D deficiency is the most common cau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cupping and fraying are classic radiographic find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oser zones represent pseudofractures in osteomalac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involves vitamin D and calcium supplem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Kumar P, Clark M. Clinical Medicine.]]></a:t>
            </a:r>
            <a:br/>
            <a:r>
              <a:rPr lang="en-US" strike="noStrike" sz="1200" spc="0" u="none" cap="none">
                <a:solidFill>
                  <a:srgbClr val="1E293B">
                    <a:alpha val="100000"/>
                  </a:srgbClr>
                </a:solidFill>
                <a:latin typeface="Calibri"/>
              </a:rPr>
              <a:t><![CDATA[4. Harrison Principles of Internal Medic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steomalacia and Ricket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fective mineralization: osteoid in adults (osteomalacia) vs physis in children (rickets). Etiologies: Vit D deficiency/resistance, phosphate deficiency (tumor‑induced, hereditary), renal tubular acidosis, CKD. Clinical: bone pain, proximal myopathy, waddling gait; in children—wrist/ankle widening, bowing, rachitic rosary, Harrison sulcus. Biochemical: Low Ca/PO4, High ALP, High PTH, Low 25‑OH Vit D (pattern varies in renal disease). Radiology: Looser’s zones; in rickets—widened physes with cupping/fraying, osteopenia. Treatment: Vitamin D and calcium; treat specific causes (phosphate, calcitriol, burosumab in XL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Osteomalacia and rickets are metabolic bone disorders characterized by defective mineralization of osteoid. The underlying problem is inadequate deposition of calcium and phosphate into the bone matrix, resulting in soft and structurally weak bo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ndition is termed rickets when it occurs in children with open growth plates, and osteomalacia when it occurs in adults after epiphyseal closure. Although both conditions share similar biochemical abnormalities, the skeletal manifestations differ because rickets affects the growing skeleton whereas osteomalacia affects mature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Rickets affects the physis (growth plate) while osteomalacia affects mineralization of mature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a:t>
            </a:r>
            <a:br/>
            <a:br/>
            <a:br/>
            <a:r>
              <a:rPr lang="en-US" strike="noStrike" sz="1400" spc="0" u="none" cap="none">
                <a:solidFill>
                  <a:srgbClr val="1E293B">
                    <a:alpha val="100000"/>
                  </a:srgbClr>
                </a:solidFill>
                <a:latin typeface="Calibri"/>
              </a:rPr>
              <a:t><![CDATA[Normal bone mineralization requires adequate calcium and phosphate levels along with appropriate vitamin D activity. Vitamin D promotes intestinal absorption of calcium and phosphate and supports mineral deposition in osteoi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en vitamin D deficiency or phosphate deficiency occurs, osteoid formation continues but mineralization fails. As a result, the bone matrix remains soft and mechanically weak. This leads to skeletal deformities in children and bone pain with fractures in ad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ective mineralization of osteoi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cumulation of unmineralized bone matri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creased bone streng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reased fractur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iology]]></a:t>
            </a:r>
            <a:br/>
            <a:br/>
            <a:br/>
            <a:r>
              <a:rPr lang="en-US" strike="noStrike" sz="1400" spc="0" u="none" cap="none">
                <a:solidFill>
                  <a:srgbClr val="1E293B">
                    <a:alpha val="100000"/>
                  </a:srgbClr>
                </a:solidFill>
                <a:latin typeface="Calibri"/>
              </a:rPr>
              <a:t><![CDATA[Multiple causes may lead to osteomalacia and rickets. The most common cause worldwide is vitamin D deficie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Examp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tamin D deficiency]]></a:t>
            </a:r>
            <a:br/>
            <a:r>
              <a:rPr lang="en-US" strike="noStrike" sz="1400" spc="0" u="none" cap="none">
                <a:solidFill>
                  <a:srgbClr val="1E293B">
                    <a:alpha val="100000"/>
                  </a:srgbClr>
                </a:solidFill>
                <a:latin typeface="Calibri"/>
              </a:rPr>
              <a:t><![CDATA[Poor nutrition, lack of sunl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absorption]]></a:t>
            </a:r>
            <a:br/>
            <a:r>
              <a:rPr lang="en-US" strike="noStrike" sz="1400" spc="0" u="none" cap="none">
                <a:solidFill>
                  <a:srgbClr val="1E293B">
                    <a:alpha val="100000"/>
                  </a:srgbClr>
                </a:solidFill>
                <a:latin typeface="Calibri"/>
              </a:rPr>
              <a:t><![CDATA[Celiac disease, inflammatory bowel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nal disease]]></a:t>
            </a:r>
            <a:br/>
            <a:r>
              <a:rPr lang="en-US" strike="noStrike" sz="1400" spc="0" u="none" cap="none">
                <a:solidFill>
                  <a:srgbClr val="1E293B">
                    <a:alpha val="100000"/>
                  </a:srgbClr>
                </a:solidFill>
                <a:latin typeface="Calibri"/>
              </a:rPr>
              <a:t><![CDATA[Renal osteodystroph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etic disorders]]></a:t>
            </a:r>
            <a:br/>
            <a:r>
              <a:rPr lang="en-US" strike="noStrike" sz="1400" spc="0" u="none" cap="none">
                <a:solidFill>
                  <a:srgbClr val="1E293B">
                    <a:alpha val="100000"/>
                  </a:srgbClr>
                </a:solidFill>
                <a:latin typeface="Calibri"/>
              </a:rPr>
              <a:t><![CDATA[Vitamin D–dependent ricke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osphate deficiency]]></a:t>
            </a:r>
            <a:br/>
            <a:r>
              <a:rPr lang="en-US" strike="noStrike" sz="1400" spc="0" u="none" cap="none">
                <a:solidFill>
                  <a:srgbClr val="1E293B">
                    <a:alpha val="100000"/>
                  </a:srgbClr>
                </a:solidFill>
                <a:latin typeface="Calibri"/>
              </a:rPr>
              <a:t><![CDATA[X-linked hypophosphatemic ricke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Clinical manifestations depend on the age of the patient and severity of mineralization defe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atures in Children (Ricke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wing of legs (genu varum or valgu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grow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chitic rosary at costochondral j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ontal boss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dened wrists and ank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atures in Adults (Osteomalac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use bone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le weak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iculty wal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gility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seudofractures (Looser zo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alacia and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Features]]></a:t>
            </a:r>
            <a:br/>
            <a:br/>
            <a:br/>
            <a:r>
              <a:rPr lang="en-US" strike="noStrike" sz="1400" spc="0" u="none" cap="none">
                <a:solidFill>
                  <a:srgbClr val="1E293B">
                    <a:alpha val="100000"/>
                  </a:srgbClr>
                </a:solidFill>
                <a:latin typeface="Calibri"/>
              </a:rPr>
              <a:t><![CDATA[Radiographic findings differ between rickets and osteomalacia because rickets involves abnormalities of the growth pl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nding]]></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cupping]]></a:t>
            </a:r>
            <a:br/>
            <a:r>
              <a:rPr lang="en-US" strike="noStrike" sz="1400" spc="0" u="none" cap="none">
                <a:solidFill>
                  <a:srgbClr val="1E293B">
                    <a:alpha val="100000"/>
                  </a:srgbClr>
                </a:solidFill>
                <a:latin typeface="Calibri"/>
              </a:rPr>
              <a:t><![CDATA[Concave deformity of meta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fraying]]></a:t>
            </a:r>
            <a:br/>
            <a:r>
              <a:rPr lang="en-US" strike="noStrike" sz="1400" spc="0" u="none" cap="none">
                <a:solidFill>
                  <a:srgbClr val="1E293B">
                    <a:alpha val="100000"/>
                  </a:srgbClr>
                </a:solidFill>
                <a:latin typeface="Calibri"/>
              </a:rPr>
              <a:t><![CDATA[Irregular metaphyseal marg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dened growth plate]]></a:t>
            </a:r>
            <a:br/>
            <a:r>
              <a:rPr lang="en-US" strike="noStrike" sz="1400" spc="0" u="none" cap="none">
                <a:solidFill>
                  <a:srgbClr val="1E293B">
                    <a:alpha val="100000"/>
                  </a:srgbClr>
                </a:solidFill>
                <a:latin typeface="Calibri"/>
              </a:rPr>
              <a:t><![CDATA[Due to impaired minera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oser zones]]></a:t>
            </a:r>
            <a:br/>
            <a:r>
              <a:rPr lang="en-US" strike="noStrike" sz="1400" spc="0" u="none" cap="none">
                <a:solidFill>
                  <a:srgbClr val="1E293B">
                    <a:alpha val="100000"/>
                  </a:srgbClr>
                </a:solidFill>
                <a:latin typeface="Calibri"/>
              </a:rPr>
              <a:t><![CDATA[Pseudofractures seen in osteomalac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5">
  <a:themeElements>
    <a:clrScheme name="Theme2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2026-05-27T01:30:24Z</dcterms:created>
  <dcterms:modified xsi:type="dcterms:W3CDTF">2026-05-27T01:30:24Z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