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941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myelitis — Cierny–Mader Stag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aca which is an opening in the involucrum allowing drain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 communicating with the skin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pathological features are hallmarks of chronic osteomyelitis and are often identified on imaging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erny–Mader Anatomical Classification]]></a:t>
            </a:r>
            <a:br/>
            <a:br/>
            <a:br/>
            <a:br/>
            <a:br/>
            <a:r>
              <a:rPr lang="en-US" strike="noStrike" sz="1400" spc="0" u="none" cap="none">
                <a:solidFill>
                  <a:srgbClr val="1E293B">
                    <a:alpha val="100000"/>
                  </a:srgbClr>
                </a:solidFill>
                <a:latin typeface="Calibri"/>
              </a:rPr>
              <a:t><![CDATA[The Cierny–Mader classification categorizes osteomyelitis according to the anatomical involvement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a:t>
            </a:r>
            <a:br/>
            <a:r>
              <a:rPr lang="en-US" strike="noStrike" sz="1400" spc="0" u="none" cap="none">
                <a:solidFill>
                  <a:srgbClr val="1E293B">
                    <a:alpha val="100000"/>
                  </a:srgbClr>
                </a:solidFill>
                <a:latin typeface="Calibri"/>
              </a:rPr>
              <a:t><![CDATA[Medullary osteomyelitis involving intramedullary ca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a:t>
            </a:r>
            <a:br/>
            <a:r>
              <a:rPr lang="en-US" strike="noStrike" sz="1400" spc="0" u="none" cap="none">
                <a:solidFill>
                  <a:srgbClr val="1E293B">
                    <a:alpha val="100000"/>
                  </a:srgbClr>
                </a:solidFill>
                <a:latin typeface="Calibri"/>
              </a:rPr>
              <a:t><![CDATA[Superficial osteomyelitis involving cortical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a:t>
            </a:r>
            <a:br/>
            <a:r>
              <a:rPr lang="en-US" strike="noStrike" sz="1400" spc="0" u="none" cap="none">
                <a:solidFill>
                  <a:srgbClr val="1E293B">
                    <a:alpha val="100000"/>
                  </a:srgbClr>
                </a:solidFill>
                <a:latin typeface="Calibri"/>
              </a:rPr>
              <a:t><![CDATA[Localized osteomyelitis with stabl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4]]></a:t>
            </a:r>
            <a:br/>
            <a:r>
              <a:rPr lang="en-US" strike="noStrike" sz="1400" spc="0" u="none" cap="none">
                <a:solidFill>
                  <a:srgbClr val="1E293B">
                    <a:alpha val="100000"/>
                  </a:srgbClr>
                </a:solidFill>
                <a:latin typeface="Calibri"/>
              </a:rPr>
              <a:t><![CDATA[Diffuse osteomyelitis involving entire bone se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st Physiological Classification]]></a:t>
            </a:r>
            <a:br/>
            <a:br/>
            <a:br/>
            <a:br/>
            <a:br/>
            <a:r>
              <a:rPr lang="en-US" strike="noStrike" sz="1400" spc="0" u="none" cap="none">
                <a:solidFill>
                  <a:srgbClr val="1E293B">
                    <a:alpha val="100000"/>
                  </a:srgbClr>
                </a:solidFill>
                <a:latin typeface="Calibri"/>
              </a:rPr>
              <a:t><![CDATA[In addition to anatomical classification, Cierny and Mader also classified patients according to their physiologic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st 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host]]></a:t>
            </a:r>
            <a:br/>
            <a:r>
              <a:rPr lang="en-US" strike="noStrike" sz="1400" spc="0" u="none" cap="none">
                <a:solidFill>
                  <a:srgbClr val="1E293B">
                    <a:alpha val="100000"/>
                  </a:srgbClr>
                </a:solidFill>
                <a:latin typeface="Calibri"/>
              </a:rPr>
              <a:t><![CDATA[Healthy patient with good immune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 host]]></a:t>
            </a:r>
            <a:br/>
            <a:r>
              <a:rPr lang="en-US" strike="noStrike" sz="1400" spc="0" u="none" cap="none">
                <a:solidFill>
                  <a:srgbClr val="1E293B">
                    <a:alpha val="100000"/>
                  </a:srgbClr>
                </a:solidFill>
                <a:latin typeface="Calibri"/>
              </a:rPr>
              <a:t><![CDATA[Patient with systemic or local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 host]]></a:t>
            </a:r>
            <a:br/>
            <a:r>
              <a:rPr lang="en-US" strike="noStrike" sz="1400" spc="0" u="none" cap="none">
                <a:solidFill>
                  <a:srgbClr val="1E293B">
                    <a:alpha val="100000"/>
                  </a:srgbClr>
                </a:solidFill>
                <a:latin typeface="Calibri"/>
              </a:rPr>
              <a:t><![CDATA[Treatment worse than diseas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br/>
            <a:br/>
            <a:r>
              <a:rPr lang="en-US" strike="noStrike" sz="1400" spc="0" u="none" cap="none">
                <a:solidFill>
                  <a:srgbClr val="1E293B">
                    <a:alpha val="100000"/>
                  </a:srgbClr>
                </a:solidFill>
                <a:latin typeface="Calibri"/>
              </a:rPr>
              <a:t><![CDATA[Clinical presentation varies depending on whether the infection is acute or chron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and tenderness over affect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ver and systemic symptoms in acut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red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 formation in chronic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limb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br/>
            <a:br/>
            <a:r>
              <a:rPr lang="en-US" strike="noStrike" sz="1400" spc="0" u="none" cap="none">
                <a:solidFill>
                  <a:srgbClr val="1E293B">
                    <a:alpha val="100000"/>
                  </a:srgbClr>
                </a:solidFill>
                <a:latin typeface="Calibri"/>
              </a:rPr>
              <a:t><![CDATA[Elevated ESR and CRP lev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showing bone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early detection and soft tissu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biopsy for definitive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s considered the most sensitive imaging modality for early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br/>
            <a:br/>
            <a:r>
              <a:rPr lang="en-US" strike="noStrike" sz="1400" spc="0" u="none" cap="none">
                <a:solidFill>
                  <a:srgbClr val="1E293B">
                    <a:alpha val="100000"/>
                  </a:srgbClr>
                </a:solidFill>
                <a:latin typeface="Calibri"/>
              </a:rPr>
              <a:t><![CDATA[Management of osteomyelitis requires a combination of surgical and med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val of necrotic bone through surgical debrid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lture directed intravenous antibio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ad spac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zation of bone if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coverage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y often depends on the Cierny–Mader stage and host physiologic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taphylococcus aureus is the most common cause of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erny–Mader classification combines anatomical and host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4 osteomyelitis involves diffuse bon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s the most sensitive imaging modality for early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requires both surgical debridement and antibi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ierny G and Mader JT Adult Chronic Osteomyelitis Clinical Orthopaedics]]></a:t>
            </a:r>
            <a:br/>
            <a:r>
              <a:rPr lang="en-US" strike="noStrike" sz="1200" spc="0" u="none" cap="none">
                <a:solidFill>
                  <a:srgbClr val="1E293B">
                    <a:alpha val="100000"/>
                  </a:srgbClr>
                </a:solidFill>
                <a:latin typeface="Calibri"/>
              </a:rPr>
              <a:t><![CDATA[Waldvogel FA Osteomyelitis Lancet]]></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Osteomyelitis Top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myelitis — Cierny–Mader Stag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ierny–Mader classifies adult osteomyelitis by anatomic type (I–IV) and host status (A/B/C). Type I: Medullary; Type II: Superficial; Type III: Localized (cortical sequestration with stable bone); Type IV: Diffuse (circumferential). Host: A (healthy), B (systemic/local compromise), C (treatment worse than disease). Management tailored: debridement extent, stability, dead space management, local/systemic antibiotics. Principles: radical debridement, skeletal stability, soft-tissue cover, dead-space obliteration, culture-directed antibi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Osteomyelitis refers to infection of bone and bone marrow caused by bacterial or occasionally fungal organisms. The infection may involve cortical bone, medullary cavity, periosteum and surrounding soft tissues. Osteomyelitis can occur through hematogenous spread, direct inoculation following trauma or surgery, or by contiguous spread from adjacent soft tissu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ndition represents a significant clinical challenge in orthopaedic practice due to difficulty in eradicating infection from bone tissue. The presence of necrotic bone, impaired blood supply and biofilm formation on implants can make treatment complex and prolong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ierny–Mader classification system is widely used to classify chronic osteomyelitis. It combines anatomical involvement of the bone with the physiological status of the host. This classification assists clinicians in determining the appropriate surgical and medical management strateg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 and Pathogenesis]]></a:t>
            </a:r>
            <a:br/>
            <a:br/>
            <a:br/>
            <a:br/>
            <a:br/>
            <a:r>
              <a:rPr lang="en-US" strike="noStrike" sz="1400" spc="0" u="none" cap="none">
                <a:solidFill>
                  <a:srgbClr val="1E293B">
                    <a:alpha val="100000"/>
                  </a:srgbClr>
                </a:solidFill>
                <a:latin typeface="Calibri"/>
              </a:rPr>
              <a:t><![CDATA[Osteomyelitis may develop through several mechanisms depending on the source of infection and patient factors. The most common causative organism is Staphylococcus aureus, although other organisms may also be involv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from dista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inoculation following 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infection after orthopaedic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iguous spread from soft tissu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associated with prosthetic impla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e bacteria reach the bone, they trigger an inflammatory response. This results in increased intraosseous pressure and vascular compromise. Reduced blood supply leads to bone necrosis and formation of sequestrum, which acts as a nidus for persiste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Causative Organisms]]></a:t>
            </a:r>
            <a:br/>
            <a:br/>
            <a:br/>
            <a:br/>
            <a:br/>
            <a:br/>
            <a:br/>
            <a:r>
              <a:rPr lang="en-US" strike="noStrike" sz="1400" spc="0" u="none" cap="none">
                <a:solidFill>
                  <a:srgbClr val="1E293B">
                    <a:alpha val="100000"/>
                  </a:srgbClr>
                </a:solidFill>
                <a:latin typeface="Calibri"/>
              </a:rPr>
              <a:t><![CDATA[Organism]]></a:t>
            </a:r>
            <a:br/>
            <a:r>
              <a:rPr lang="en-US" strike="noStrike" sz="1400" spc="0" u="none" cap="none">
                <a:solidFill>
                  <a:srgbClr val="1E293B">
                    <a:alpha val="100000"/>
                  </a:srgbClr>
                </a:solidFill>
                <a:latin typeface="Calibri"/>
              </a:rPr>
              <a:t><![CDATA[Common Set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aureus]]></a:t>
            </a:r>
            <a:br/>
            <a:r>
              <a:rPr lang="en-US" strike="noStrike" sz="1400" spc="0" u="none" cap="none">
                <a:solidFill>
                  <a:srgbClr val="1E293B">
                    <a:alpha val="100000"/>
                  </a:srgbClr>
                </a:solidFill>
                <a:latin typeface="Calibri"/>
              </a:rPr>
              <a:t><![CDATA[Most common cause in all age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ptococcus species]]></a:t>
            </a:r>
            <a:br/>
            <a:r>
              <a:rPr lang="en-US" strike="noStrike" sz="1400" spc="0" u="none" cap="none">
                <a:solidFill>
                  <a:srgbClr val="1E293B">
                    <a:alpha val="100000"/>
                  </a:srgbClr>
                </a:solidFill>
                <a:latin typeface="Calibri"/>
              </a:rPr>
              <a:t><![CDATA[Post traumatic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eudomonas aeruginosa]]></a:t>
            </a:r>
            <a:br/>
            <a:r>
              <a:rPr lang="en-US" strike="noStrike" sz="1400" spc="0" u="none" cap="none">
                <a:solidFill>
                  <a:srgbClr val="1E293B">
                    <a:alpha val="100000"/>
                  </a:srgbClr>
                </a:solidFill>
                <a:latin typeface="Calibri"/>
              </a:rPr>
              <a:t><![CDATA[Puncture wounds through footw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monella species]]></a:t>
            </a:r>
            <a:br/>
            <a:r>
              <a:rPr lang="en-US" strike="noStrike" sz="1400" spc="0" u="none" cap="none">
                <a:solidFill>
                  <a:srgbClr val="1E293B">
                    <a:alpha val="100000"/>
                  </a:srgbClr>
                </a:solidFill>
                <a:latin typeface="Calibri"/>
              </a:rPr>
              <a:t><![CDATA[Sickle cel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ycobacterium tuberculosis]]></a:t>
            </a:r>
            <a:br/>
            <a:r>
              <a:rPr lang="en-US" strike="noStrike" sz="1400" spc="0" u="none" cap="none">
                <a:solidFill>
                  <a:srgbClr val="1E293B">
                    <a:alpha val="100000"/>
                  </a:srgbClr>
                </a:solidFill>
                <a:latin typeface="Calibri"/>
              </a:rPr>
              <a:t><![CDATA[Tuberculous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Osteomyelitis]]></a:t>
            </a:r>
            <a:br/>
            <a:br/>
            <a:br/>
            <a:br/>
            <a:br/>
            <a:r>
              <a:rPr lang="en-US" strike="noStrike" sz="1400" spc="0" u="none" cap="none">
                <a:solidFill>
                  <a:srgbClr val="1E293B">
                    <a:alpha val="100000"/>
                  </a:srgbClr>
                </a:solidFill>
                <a:latin typeface="Calibri"/>
              </a:rPr>
              <a:t><![CDATA[Osteomyelitis is commonly classified based on the route of infection and duration of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hematogenous osteomyelitis]]></a:t>
            </a:r>
            <a:br/>
            <a:r>
              <a:rPr lang="en-US" strike="noStrike" sz="1400" spc="0" u="none" cap="none">
                <a:solidFill>
                  <a:srgbClr val="1E293B">
                    <a:alpha val="100000"/>
                  </a:srgbClr>
                </a:solidFill>
                <a:latin typeface="Calibri"/>
              </a:rPr>
              <a:t><![CDATA[Common in children with infection spreading through bloodstre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ute osteomyelitis]]></a:t>
            </a:r>
            <a:br/>
            <a:r>
              <a:rPr lang="en-US" strike="noStrike" sz="1400" spc="0" u="none" cap="none">
                <a:solidFill>
                  <a:srgbClr val="1E293B">
                    <a:alpha val="100000"/>
                  </a:srgbClr>
                </a:solidFill>
                <a:latin typeface="Calibri"/>
              </a:rPr>
              <a:t><![CDATA[Less aggressive infection such as Brodie abs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osteomyelitis]]></a:t>
            </a:r>
            <a:br/>
            <a:r>
              <a:rPr lang="en-US" strike="noStrike" sz="1400" spc="0" u="none" cap="none">
                <a:solidFill>
                  <a:srgbClr val="1E293B">
                    <a:alpha val="100000"/>
                  </a:srgbClr>
                </a:solidFill>
                <a:latin typeface="Calibri"/>
              </a:rPr>
              <a:t><![CDATA[Persistent infection with sequestrum and sin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eatures]]></a:t>
            </a:r>
            <a:br/>
            <a:br/>
            <a:br/>
            <a:br/>
            <a:br/>
            <a:r>
              <a:rPr lang="en-US" strike="noStrike" sz="1400" spc="0" u="none" cap="none">
                <a:solidFill>
                  <a:srgbClr val="1E293B">
                    <a:alpha val="100000"/>
                  </a:srgbClr>
                </a:solidFill>
                <a:latin typeface="Calibri"/>
              </a:rPr>
              <a:t><![CDATA[Chronic osteomyelitis is characterized by several pathological changes that result from persistent infection and impaired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questrum which is necrotic bone separated from viabl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olucrum which is new bone formed around infected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2">
  <a:themeElements>
    <a:clrScheme name="Theme3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2026-06-10T09:19:04Z</dcterms:created>
  <dcterms:modified xsi:type="dcterms:W3CDTF">2026-06-10T09:19:04Z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