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2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Acut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TT-TG distance]]></a:t>
            </a:r>
            <a:br/>
            <a:r>
              <a:rPr lang="en-US" strike="noStrike" sz="1400" spc="0" u="none" cap="none">
                <a:solidFill>
                  <a:srgbClr val="1E293B">
                    <a:alpha val="100000"/>
                  </a:srgbClr>
                </a:solidFill>
                <a:latin typeface="Calibri"/>
              </a:rPr>
              <a:t><![CDATA[The tibial tubercle-trochlear groove (TT-TG) distance measures the lateralisation of the tibial tubercle relative to the trochlear groove; the greater the TT-TG, the more lateral the patellar tendon pull vector (Q-angle equivalent on CT/MRI)]]></a:t>
            </a:r>
            <a:br/>
            <a:r>
              <a:rPr lang="en-US" strike="noStrike" sz="1400" spc="0" u="none" cap="none">
                <a:solidFill>
                  <a:srgbClr val="1E293B">
                    <a:alpha val="100000"/>
                  </a:srgbClr>
                </a:solidFill>
                <a:latin typeface="Calibri"/>
              </a:rPr>
              <a:t><![CDATA[Normal TT-TG <15 mm; 15–20 mm = borderline; >20 mm = abnormal; measured on CT or MRI; surgical threshold for tibial tubercle osteotomy (TTO) is TT-TG >20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Hypermobility syndrome; Beighton score; increased soft tissue laxity predisposes to dislocation]]></a:t>
            </a:r>
            <a:br/>
            <a:r>
              <a:rPr lang="en-US" strike="noStrike" sz="1400" spc="0" u="none" cap="none">
                <a:solidFill>
                  <a:srgbClr val="1E293B">
                    <a:alpha val="100000"/>
                  </a:srgbClr>
                </a:solidFill>
                <a:latin typeface="Calibri"/>
              </a:rPr>
              <a:t><![CDATA[Beighton score ≥4/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a:t>
            </a:r>
            <a:br/>
            <a:r>
              <a:rPr lang="en-US" strike="noStrike" sz="1400" spc="0" u="none" cap="none">
                <a:solidFill>
                  <a:srgbClr val="1E293B">
                    <a:alpha val="100000"/>
                  </a:srgbClr>
                </a:solidFill>
                <a:latin typeface="Calibri"/>
              </a:rPr>
              <a:t><![CDATA[Valgus knee alignment increases lateral patellar pull vector; increases risk of lateral dislocation]]></a:t>
            </a:r>
            <a:br/>
            <a:r>
              <a:rPr lang="en-US" strike="noStrike" sz="1400" spc="0" u="none" cap="none">
                <a:solidFill>
                  <a:srgbClr val="1E293B">
                    <a:alpha val="100000"/>
                  </a:srgbClr>
                </a:solidFill>
                <a:latin typeface="Calibri"/>
              </a:rPr>
              <a:t><![CDATA[Clinical and radi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lateral knee pain and giving way; a pop or clunk at the time of injury; visible deformity if the patella remains dislocated; haemarthrosis (almost universal — blood from the torn MPFL and any osteochondral fracture); the patella usually reduces spontaneously or is self-reduced before hospit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fter acute dislocation: haemarthrosis (large tense effusion); medial patellar tenderness (MPFL tear site — at the femoral attachment or the patellar attachment); apprehension sign (medial to lateral pressure on the patella with the knee in slight flexion provokes anxiety and pain as the patient anticipates re-dislocation); lateral tilt; assess range of motion (limited by pain and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skyline (Merchant) views; assess for: osteochondral fractures (loose bodies — visible as bony fragments in the medial or lateral joint; may also fracture from the medial patellar facet or lateral femoral condyle during dislocation); trochlear morphology (crossing sign on lateral view — the trochlear floor crosses the line of the anterior femoral condyle = dysplastic); patella alta (Caton-Deschamps); patellar tilt or subluxation on the skyline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after acute dislocation; confirms MPFL tear (typically at the femoral attachment — Scöttle`s point; less commonly mid-substance or patellar attachment); identifies osteochondral injury (bone bruise pattern — lateral femoral condyle + medial patellar facet); characterises associated chondral damage; assesses trochlear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assessment of trochlear dysplasia (Dejour classification), TT-TG distance measurement, and patellar tilt; planned pre-operatively in recurrent dislocation workup; not needed for the first acute disloca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First-Time Acute Dislocation]]></a:t>
            </a:r>
            <a:br/>
            <a:br/>
            <a:r>
              <a:rPr lang="en-US" strike="noStrike" sz="1400" spc="0" u="none" cap="none">
                <a:solidFill>
                  <a:srgbClr val="1E293B">
                    <a:alpha val="100000"/>
                  </a:srgbClr>
                </a:solidFill>
                <a:latin typeface="Calibri"/>
              </a:rPr>
              <a:t><![CDATA[Reduction: if the patella remains dislocated at presentation, reduce by extending the knee (relaxes the quadriceps) while gently pushing the patella medially; IV analgesia or Entonox is often required; the reduction is usu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for first-time dislocation: the majority of first-time dislocators are managed non-operatively; immobilisation in a hinged knee brace or cylinder cast for 2–6 weeks (protection from re-dislocation while the MPFL heals); then supervised physiotherapy — VMO strengthening, quadriceps rehabilitation, proprioceptive training; return to sport at 3–6 months; recurrence rate approximately 15–45% following first-time dislocation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Fithian DC et al. Epidemiology and natural history of acute patellar dislocation. Am J Sports Med. 2004;32(5):1114–1121.]]></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Mäenpää H, Lehto MU. Patellar dislocation — the long-term results of nonoperative management in 100 patients. Am J Sports Med. 1997.]]></a:t>
            </a:r>
            <a:br/>
            <a:r>
              <a:rPr lang="en-US" strike="noStrike" sz="1200" spc="0" u="none" cap="none">
                <a:solidFill>
                  <a:srgbClr val="1E293B">
                    <a:alpha val="100000"/>
                  </a:srgbClr>
                </a:solidFill>
                <a:latin typeface="Calibri"/>
              </a:rPr>
              <a:t><![CDATA[Nomura E et al. Surgical treatment and histological findings of MPFL tears in 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acute dislocation of knee; lateral displacement of patella. Mechanism: valgus stress + external rotation with knee flexion. Clinical: sudden giving way, patella displaced laterally, hemarthrosis. Imaging: X-ray for osteochondral fracture; MRI for MPFL tear, loose bodies. Treatment: reduction + immobilization, physiotherapy; surgery if recurrent or osteochondr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Acut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ute patellar dislocation occurs when the patella displaces laterally out of the trochlear groove, most commonly in adolescents and young adults engaged in sporting activity. It is among the most common knee injuries in young people and carries a significant risk of recurrence — approximately 15–45% of first-time dislocators will experience a further dislocation. Understanding the medial soft tissue restraints, the role of trochlear dysplasia, and the evidence for acute and chronic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 per 100,000 per year; peak incidence in adolescents aged 10–17 years; female predominance; the majority (approximately 94%) dislocate laterally; medial dislocation is rare and usually iatrogenic (over-correction from media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patellofemoral ligament (MPFL): the primary static restraint to lateral patellar displacement; provides approximately 50–60% of the medial restraining force; runs from the medial border of the patella to the medial femoral epicondyle (Scöttle`s point — approximately 1 mm anterior and 2.5 mm distal to the posterior cortex at the adductor tubercle on a true lateral X-ray); the MPFL is torn in virtually 100% of acute patellar dislocations and is the primary structure requiring reconstruction in recurrent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tabilisers: medial retinaculum; vastus medialis obliquus (VMO — dynamic restraint); medial patellotibial ligament; medial patellomeniscal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ypically a non-contact twisting injury (internal femoral rotation on a fixed foot with the knee flexed) or direct blow to the medial patella; the knee is usually in slight flexion at the time of dislocation; spontaneous reduction occurs in most cases before the patient reaches hospi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 Anatomical Predisposing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Significance]]></a:t>
            </a:r>
            <a:br/>
            <a:r>
              <a:rPr lang="en-US" strike="noStrike" sz="1400" spc="0" u="none" cap="none">
                <a:solidFill>
                  <a:srgbClr val="1E293B">
                    <a:alpha val="100000"/>
                  </a:srgbClr>
                </a:solidFill>
                <a:latin typeface="Calibri"/>
              </a:rPr>
              <a:t><![CDATA[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The most important risk factor for recurrent dislocation; a shallow or flat trochlea provides inadequate bony restraint; Dejour classification Types A–D; Type B (flat or convex trochlea, crossing sign + supratrochlear spur) and Types C/D are associated with highest recurrence]]></a:t>
            </a:r>
            <a:br/>
            <a:r>
              <a:rPr lang="en-US" strike="noStrike" sz="1400" spc="0" u="none" cap="none">
                <a:solidFill>
                  <a:srgbClr val="1E293B">
                    <a:alpha val="100000"/>
                  </a:srgbClr>
                </a:solidFill>
                <a:latin typeface="Calibri"/>
              </a:rPr>
              <a:t><![CDATA[Lateral X-ray (crossing sign, supratrochlear spur); CT/MRI (sulcus angle, trochlear depth); sulcus angle >145° = dysplastic]]>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High-riding patella engages the trochlea late in flexion; less bony stabilisation through the initial arc of motion; associated with recurrent dislocation]]></a:t>
            </a:r>
            <a:br/>
            <a:r>
              <a:rPr lang="en-US" strike="noStrike" sz="1400" spc="0" u="none" cap="none">
                <a:solidFill>
                  <a:srgbClr val="1E293B">
                    <a:alpha val="100000"/>
                  </a:srgbClr>
                </a:solidFill>
                <a:latin typeface="Calibri"/>
              </a:rPr>
              <a:t><![CDATA[Caton-Deschamps index >1.3 (patella alta); Insall-Salvati ratio >1.2; Blackburne-Peel ratio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2026-06-10T08:26:47Z</dcterms:created>
  <dcterms:modified xsi:type="dcterms:W3CDTF">2026-06-10T08:26:47Z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