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Instability — MPFL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tunnel placement — the most critical technical step: the femoral tunnel must be placed precisely at Scöttle`s point to achieve a graft that is isometric (same length) through the functional range of motion (0–90°); a tunnel placed too proximally (near the adductor tubercle) results in the graft tightening in flexion — the patient develops restricted flexion and medial patellar over-constraint, leading to medial compartment overload and accelerated OA; a tunnel placed too distally (near the joint line) tightens in extension; intraoperative fluoroscopic confirmation of the tunnel position on a true lateral view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he graft is fixed to the medial patellar border using suture anchors (placed in the upper two-thirds of the patella) or passed through bone tunnels; two anchors provide a better biomechanical reconstruction of the fan-shaped MPFL; avoid placing anchors in the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ensioning: the graft is tensioned with the knee at 30° of flexion in neutral rotation; at this position, the MPFL is at its physiological length; tensioning in full extension risks over-tightening; the correctly tensioned graft should allow approximately 1 cm of lateral patellar translation at 20–30° of flexion (the patella should move but with a firm end-point and no apprehension); over-tightened graft = medial compartment overload and arthrosis; under-tensioned graft = continued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procedures: if TT-TG >20 mm, add tibial tubercle osteotomy (AMZ Fulkerson or Elmslie-Trillat) at the same setting; if patella alta (Caton-Deschamps >1.3), add tibial tubercle distalisation; if severe trochlear dysplasia (Dejour B/C/D with supratrochlear bump), consider trochleoplasty (usually a separate staged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a:t>
            </a:r>
            <a:br/>
            <a:br/>
            <a:r>
              <a:rPr lang="en-US" strike="noStrike" sz="1400" spc="0" u="none" cap="none">
                <a:solidFill>
                  <a:srgbClr val="1E293B">
                    <a:alpha val="100000"/>
                  </a:srgbClr>
                </a:solidFill>
                <a:latin typeface="Calibri"/>
              </a:rPr>
              <a:t><![CDATA[Recurrence rate after MPFL reconstruction: approximately 2–5% for isolated MPFL reconstruction in appropriately selected patients without severe trochlear dysplasia; significantly higher if the TT-TG is not addressed (>20 mm without TTO) or if severe trochlear dysplasia (Dejour B/C/D) is present without concurrent bony correction; the majority of published series report >90% good to excellent outcomes with recurrence rates <5% at short- to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reported outcomes: significant improvement in Kujala score (the primary PROM for patellofemoral instability — 30 questions, 0–100, 100 = best), Banff Patella Instability Instrument (BPII), and IKDC scores after MPFL reconstruction; return to sport in approximately 70–85%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graft over-tightening (most significant technical complication — leads to medial OA); recurrent instability (graft failure or inadequate addressing of anatomy); infection; stiffness; patellar fracture (through patellar anchor tunnel — avoid tunnels >3.5 mm in diameter); incorrect femoral tunnel position (most common technical error)]]>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ision-Making Framework]]></a:t>
            </a:r>
            <a:br/>
            <a:br/>
            <a:br/>
            <a:br/>
            <a:br/>
            <a:r>
              <a:rPr lang="en-US" strike="noStrike" sz="1400" spc="0" u="none" cap="none">
                <a:solidFill>
                  <a:srgbClr val="1E293B">
                    <a:alpha val="100000"/>
                  </a:srgbClr>
                </a:solidFill>
                <a:latin typeface="Calibri"/>
              </a:rPr>
              <a:t><![CDATA[Anatomical Finding]]></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Surgical Add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20 mm]]></a:t>
            </a:r>
            <a:br/>
            <a:r>
              <a:rPr lang="en-US" strike="noStrike" sz="1400" spc="0" u="none" cap="none">
                <a:solidFill>
                  <a:srgbClr val="1E293B">
                    <a:alpha val="100000"/>
                  </a:srgbClr>
                </a:solidFill>
                <a:latin typeface="Calibri"/>
              </a:rPr>
              <a:t><![CDATA[Tibial tubercle osteotomy (AMZ Fulkerson or Elmslie-Trillat); MPFL reconstruction alone in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Caton-Deschamps >1.3]]></a:t>
            </a:r>
            <a:br/>
            <a:r>
              <a:rPr lang="en-US" strike="noStrike" sz="1400" spc="0" u="none" cap="none">
                <a:solidFill>
                  <a:srgbClr val="1E293B">
                    <a:alpha val="100000"/>
                  </a:srgbClr>
                </a:solidFill>
                <a:latin typeface="Calibri"/>
              </a:rPr>
              <a:t><![CDATA[Tibial tubercle distalisation ± MPF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A/B)]]></a:t>
            </a:r>
            <a:br/>
            <a:r>
              <a:rPr lang="en-US" strike="noStrike" sz="1400" spc="0" u="none" cap="none">
                <a:solidFill>
                  <a:srgbClr val="1E293B">
                    <a:alpha val="100000"/>
                  </a:srgbClr>
                </a:solidFill>
                <a:latin typeface="Calibri"/>
              </a:rPr>
              <a:t><![CDATA[Mild-moderate]]></a:t>
            </a:r>
            <a:br/>
            <a:r>
              <a:rPr lang="en-US" strike="noStrike" sz="1400" spc="0" u="none" cap="none">
                <a:solidFill>
                  <a:srgbClr val="1E293B">
                    <a:alpha val="100000"/>
                  </a:srgbClr>
                </a:solidFill>
                <a:latin typeface="Calibri"/>
              </a:rPr>
              <a:t><![CDATA[MPFL reconstruction usually sufficient; consider trochleoplasty only if supratrochlear bump is the primary instability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D)]]></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Trochleoplasty (sulcus-deepening) + MPFL reconstruction; complex combined procedure; specialist centre; highest recurrence without bon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knee alignment]]></a:t>
            </a:r>
            <a:br/>
            <a:r>
              <a:rPr lang="en-US" strike="noStrike" sz="1400" spc="0" u="none" cap="none">
                <a:solidFill>
                  <a:srgbClr val="1E293B">
                    <a:alpha val="100000"/>
                  </a:srgbClr>
                </a:solidFill>
                <a:latin typeface="Calibri"/>
              </a:rPr>
              <a:t><![CDATA[HKA valgus >5°]]></a:t>
            </a:r>
            <a:br/>
            <a:r>
              <a:rPr lang="en-US" strike="noStrike" sz="1400" spc="0" u="none" cap="none">
                <a:solidFill>
                  <a:srgbClr val="1E293B">
                    <a:alpha val="100000"/>
                  </a:srgbClr>
                </a:solidFill>
                <a:latin typeface="Calibri"/>
              </a:rPr>
              <a:t><![CDATA[Distal femoral osteotomy (valgus correction) if significant contribution to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Philippot R et al. Patellar kinematics after medial patellofemoral ligament reconstruction. Clin Biomech. 2012.]]></a:t>
            </a:r>
            <a:br/>
            <a:r>
              <a:rPr lang="en-US" strike="noStrike" sz="1200" spc="0" u="none" cap="none">
                <a:solidFill>
                  <a:srgbClr val="1E293B">
                    <a:alpha val="100000"/>
                  </a:srgbClr>
                </a:solidFill>
                <a:latin typeface="Calibri"/>
              </a:rPr>
              <a:t><![CDATA[Buckens CF et al. MPFL reconstruction for lateral patellar instability: systematic review. Arthroscopy. 2010.]]></a:t>
            </a:r>
            <a:br/>
            <a:r>
              <a:rPr lang="en-US" strike="noStrike" sz="1200" spc="0" u="none" cap="none">
                <a:solidFill>
                  <a:srgbClr val="1E293B">
                    <a:alpha val="100000"/>
                  </a:srgbClr>
                </a:solidFill>
                <a:latin typeface="Calibri"/>
              </a:rPr>
              <a:t><![CDATA[Nomura E et al. The clinico-pathological features of magnetic resonance imaging of the medial patellofemoral ligament in acute patellar dislocations. Knee Surg Sports Traumatol Arthrosc. 2003.]]></a:t>
            </a:r>
            <a:br/>
            <a:r>
              <a:rPr lang="en-US" strike="noStrike" sz="1200" spc="0" u="none" cap="none">
                <a:solidFill>
                  <a:srgbClr val="1E293B">
                    <a:alpha val="100000"/>
                  </a:srgbClr>
                </a:solidFill>
                <a:latin typeface="Calibri"/>
              </a:rPr>
              <a:t><![CDATA[Steensen RN et al. A simple technique for reconstruc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ellar instability often due to MPFL rupture after lateral patellar dislocation. Risk factors: trochlear dysplasia, patella alta, increased TT-TG distance. Clinical: recurrent dislocation, apprehension sign, medial tenderness. Imaging: MRI confirms MPFL injury, evaluates trochlear morphology; CT for TT-TG. Treatment: MPFL reconstruction using hamstring autograft; correct bony factors if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Instability — MPFL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edial patellofemoral ligament (MPFL) reconstruction is the gold standard surgical treatment for recurrent lateral patellar dislocation. The MPFL is the primary restraint to lateral patellar displacement, providing approximately 50–60% of the total medial restraining force. It is torn in virtually every acute patellar dislocation and, in patients with predisposing anatomical risk factors, does not heal sufficiently to prevent recurrence. MPFL reconstruction restores the medial passive restraint and, when combined with addressing coexisting anatomical abnormalities (trochlear dysplasia, elevated TT-TG distance, patella alta), achieves excellent results with very low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MPFL reconstruction: recurrent patellar dislocation (≥2 episodes); first-time dislocation with high-risk anatomy (severe trochlear dysplasia Dejour B/C/D, patella alta Caton-Deschamps >1.3, TT-TG >20 mm) and a young active patient; failed conservative management (VMO strengthening, bracing) for recurrent instability; the procedure should be tailored to address all contributing anatomical abnormalities — MPFL reconstruction alone may be insufficient if trochlear dysplasia is severe or TT-TG >20 mm without concurrent TTO]]>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 standing AP, lateral (assess trochlear crossing sign, patella alta), and skyline X-rays; CT scan to measure TT-TG distance and assess trochlear morphology (Dejour classification) and patellar tilt; MRI to confirm MPFL tear location, assess cartilage, and evaluate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Biomechanics]]></a:t>
            </a:r>
            <a:br/>
            <a:br/>
            <a:r>
              <a:rPr lang="en-US" strike="noStrike" sz="1400" spc="0" u="none" cap="none">
                <a:solidFill>
                  <a:srgbClr val="1E293B">
                    <a:alpha val="100000"/>
                  </a:srgbClr>
                </a:solidFill>
                <a:latin typeface="Calibri"/>
              </a:rPr>
              <a:t><![CDATA[MPFL anatomy: the MPFL runs from the medial border of the patella (upper two-thirds) to the medial femoral epicondyle at Scöttle`s point; Scöttle`s point is located on a true lateral radiograph approximately 1 mm anterior to the posterior femoral cortex and 2.5 mm distal to the posterior aspect of the medial femoral condyle; the MPFL is a flat, fan-shaped ligament within the second layer of the medial knee (between the superficial and deep layers of the medial retinaculum); it blends with the medial joint capsule and the VMO dist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PFL is the primary restraint between 0° and 30° of knee flexion — the range during which the patella is not yet fully engaged in the trochlear groove and is most vulnerable to lateral displacement; beyond 30–40° of flexion, the trochlea provides bony containment and the MPFL becomes les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MO is the primary dynamic medial stabiliser; VMO fibres insert into the medial patellar border at an angle of approximately 50–55° and provide active medial restraint during quadriceps contraction; VMO weakness is a modifiable risk factor for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Graft choice: gracilis tendon autograft is the most commonly used graft (suitable length, appropriate stiffness, low donor site morbidity — mild knee flexion weakness); semitendinosus autograft (bulkier, may be too stiff — risk of over-constraining the patella); hamstring allograft (avoids donor site morbidity); quadriceps tendon autograft (increasingly used, no hamstring donor site, good tissu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2026-05-27T00:19:31Z</dcterms:created>
  <dcterms:modified xsi:type="dcterms:W3CDTF">2026-05-27T00:19:31Z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