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7599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ofemoral Instability]]></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ralised ligamentous laxity]]></a:t>
            </a:r>
            <a:br/>
            <a:r>
              <a:rPr lang="en-US" strike="noStrike" sz="1400" spc="0" u="none" cap="none">
                <a:solidFill>
                  <a:srgbClr val="1E293B">
                    <a:alpha val="100000"/>
                  </a:srgbClr>
                </a:solidFill>
                <a:latin typeface="Calibri"/>
              </a:rPr>
              <a:t><![CDATA[Beighton score ≥4/9; Ehlers-Danlos syndrome spectrum]]></a:t>
            </a:r>
            <a:br/>
            <a:r>
              <a:rPr lang="en-US" strike="noStrike" sz="1400" spc="0" u="none" cap="none">
                <a:solidFill>
                  <a:srgbClr val="1E293B">
                    <a:alpha val="100000"/>
                  </a:srgbClr>
                </a:solidFill>
                <a:latin typeface="Calibri"/>
              </a:rPr>
              <a:t><![CDATA[Contributes to instability; consider in all young patients with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jour classification of trochlear dysplasia: Grade A — sulcus shallower than normal but still present; Grade B — flat or convex trochlea (supratrochlear spur on lateral X-ray); Grade C — asymmetric trochlear facets (medial facet hypoplastic); Grade D — cliff pattern (asymmetric facets + supratrochlear spur); Grades B and D are the most severe and carry the highest risk of recur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History: acute dislocation event (heard/felt pop, medial knee pain, visible deformity if not spontaneously reduced); recurrent subluxation (giving way without full dislocation, catching); fear of dislocation during activity (avoidance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apprehension test: patient supine; knee at 20–30° flexion; examiner applies lateral force to the medial edge of the patella; positive = patient becomes anxious, grabs the examiner`s hand, or contracts quadriceps to prevent dislocation; most sensitive clinical test for PF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sign: the patella tracks from a laterally displaced position at near-extension, then suddenly moves medially (into the trochlear groove) as the knee flexes — looks like the letter "J" in reverse; indicates significant lateral maltracking or patella alta with delayed trochlear engagement; assessed during active knee flexion from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tenderness: medial retinaculum and MPFL are tender at the medial femoral epicondyle and along the superomedial patellar border; site of MPF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retinacular tightness: tight lateral retinaculum limits patellar medial tilt — normal medial tilt should be ≥15°; tight lateral retinaculum contributes to lateral tracking but is rarely the primary cause of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osteochondral injury: acute dislocation causes an osteochondral shear injury at the medial patellar facet or lateral femoral condyle in approximately 50–90% of cases; haemarthrosis in the acute setting is common; osteochondral fragments may require arthroscopic removal or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AP and lateral knee radiographs: assess bony alignment; lateral X-ray for patellar height (Insall-Salvati), trochlear dysplasia signs (crossing sign, supratrochlear spur, double contour); Merchant/skyline view for patellar tilt and sublu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of the knee: gold standard for TT-TG measurement; also measures patellar tilt; provides accurate bony anatomy for surgical planning; TT-TG measured on axial cuts by superimposing the image at the trochlear groove level on the image at the tibial tubercle level; measures the offset between the two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ejour H et al. Factors of patellar instability: an anatomic radiographic study. Knee Surg Sports Traumatol Arthrosc. 1994;2(1):19–26.]]></a:t>
            </a:r>
            <a:br/>
            <a:r>
              <a:rPr lang="en-US" strike="noStrike" sz="1200" spc="0" u="none" cap="none">
                <a:solidFill>
                  <a:srgbClr val="1E293B">
                    <a:alpha val="100000"/>
                  </a:srgbClr>
                </a:solidFill>
                <a:latin typeface="Calibri"/>
              </a:rPr>
              <a:t><![CDATA[Schottle PB et al. Anatomical landmarks for medial patellofemoral ligament reconstruction. Am J Sports Med. 2007;35(5):801–804.]]></a:t>
            </a:r>
            <a:br/>
            <a:r>
              <a:rPr lang="en-US" strike="noStrike" sz="1200" spc="0" u="none" cap="none">
                <a:solidFill>
                  <a:srgbClr val="1E293B">
                    <a:alpha val="100000"/>
                  </a:srgbClr>
                </a:solidFill>
                <a:latin typeface="Calibri"/>
              </a:rPr>
              <a:t><![CDATA[Fulkerson JP. Anteromedialization of the tibial tuberosity for patellofemoral malalignment. Clin Orthop Relat Res. 1983;(177):176–181.]]></a:t>
            </a:r>
            <a:br/>
            <a:r>
              <a:rPr lang="en-US" strike="noStrike" sz="1200" spc="0" u="none" cap="none">
                <a:solidFill>
                  <a:srgbClr val="1E293B">
                    <a:alpha val="100000"/>
                  </a:srgbClr>
                </a:solidFill>
                <a:latin typeface="Calibri"/>
              </a:rPr>
              <a:t><![CDATA[Insall J, Salvati E. Patella position in the normal knee joint. Radiology. 1971;101(1):101–104.]]></a:t>
            </a:r>
            <a:br/>
            <a:r>
              <a:rPr lang="en-US" strike="noStrike" sz="1200" spc="0" u="none" cap="none">
                <a:solidFill>
                  <a:srgbClr val="1E293B">
                    <a:alpha val="100000"/>
                  </a:srgbClr>
                </a:solidFill>
                <a:latin typeface="Calibri"/>
              </a:rPr>
              <a:t><![CDATA[Caton J et al. Quadriceps tendon lengthening and patella alta. Rev Chir Orthop. 1982.]]></a:t>
            </a:r>
            <a:br/>
            <a:r>
              <a:rPr lang="en-US" strike="noStrike" sz="1200" spc="0" u="none" cap="none">
                <a:solidFill>
                  <a:srgbClr val="1E293B">
                    <a:alpha val="100000"/>
                  </a:srgbClr>
                </a:solidFill>
                <a:latin typeface="Calibri"/>
              </a:rPr>
              <a:t><![CDATA[Shah JN et al. A systematic review of complications and failures associated with medial patellofemoral ligament reconstruction for recurrent patellar dislocation. A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ommon in young females; often after acute lateral dislocation. Risk factors: trochlear dysplasia, patella alta, increased TT-TG distance, ligamentous laxity. Clinical: recurrent dislocation, apprehension sign, medial tenderness. Imaging: MRI shows MPFL injury, chondral damage; CT for TT–TG. Management: conservative after first dislocation; MPFL reconstruction ± tibial tubercle osteotomy for recurrent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ofemoral Instability]]></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anatomy]]></a:t>
            </a:r>
            <a:br/>
            <a:br/>
            <a:r>
              <a:rPr lang="en-US" strike="noStrike" sz="1400" spc="0" u="none" cap="none">
                <a:solidFill>
                  <a:srgbClr val="1E293B">
                    <a:alpha val="100000"/>
                  </a:srgbClr>
                </a:solidFill>
                <a:latin typeface="Calibri"/>
              </a:rPr>
              <a:t><![CDATA[Patellofemoral instability (PFI) encompasses a spectrum from acute first-time patellar dislocation to chronic recurrent instability. The patella dislocates laterally in the vast majority of cases (97%), and the medial patellofemoral ligament (MPFL) is the primary soft tissue restraint to lateral patellar translation — it is injured in virtually all lateral patellar dislocations. Understanding the anatomical risk factors for instability (bony and soft tissue) and how to assess and address them is central to modern patellofemoral surge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5–77 per 100,000 per year; peak incidence in adolescents and young adults (15–25 years); recurrence rate after first dislocation approximately 15–45%; higher recurrence in younger patients and those with anatomical risk facto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PFL anatomy: runs from the medial femoral epicondyle (slightly proximal and anterior to the adductor tubercle) to the superomedial border of the patella; provides approximately 50–60% of the resistance to lateral patellar translation between 0° and 30° of knee flexion; almost universally torn in lateral patellar dislocation (97% of cases); the MPFL is the primary restraint in the critical early arc of motion when the patella has not yet engaged the trochlear gro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first dislocation: typically a non-contact twisting injury with the knee near extension; valgus with external tibial rotation; the patella translates laterally over the lateral trochlear facet; spontaneous reduction usually occurs as the knee extend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ical Risk Factors]]></a:t>
            </a:r>
            <a:br/>
            <a:br/>
            <a:br/>
            <a:br/>
            <a:br/>
            <a:r>
              <a:rPr lang="en-US" strike="noStrike" sz="1400" spc="0" u="none" cap="none">
                <a:solidFill>
                  <a:srgbClr val="1E293B">
                    <a:alpha val="100000"/>
                  </a:srgbClr>
                </a:solidFill>
                <a:latin typeface="Calibri"/>
              </a:rPr>
              <a:t><![CDATA[Risk Factor]]></a:t>
            </a:r>
            <a:br/>
            <a:r>
              <a:rPr lang="en-US" strike="noStrike" sz="1400" spc="0" u="none" cap="none">
                <a:solidFill>
                  <a:srgbClr val="1E293B">
                    <a:alpha val="100000"/>
                  </a:srgbClr>
                </a:solidFill>
                <a:latin typeface="Calibri"/>
              </a:rPr>
              <a:t><![CDATA[Assessment]]></a:t>
            </a:r>
            <a:br/>
            <a:r>
              <a:rPr lang="en-US" strike="noStrike" sz="1400" spc="0" u="none" cap="none">
                <a:solidFill>
                  <a:srgbClr val="1E293B">
                    <a:alpha val="100000"/>
                  </a:srgbClr>
                </a:solidFill>
                <a:latin typeface="Calibri"/>
              </a:rPr>
              <a:t><![CDATA[Threshol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ochlear dysplasia]]></a:t>
            </a:r>
            <a:br/>
            <a:r>
              <a:rPr lang="en-US" strike="noStrike" sz="1400" spc="0" u="none" cap="none">
                <a:solidFill>
                  <a:srgbClr val="1E293B">
                    <a:alpha val="100000"/>
                  </a:srgbClr>
                </a:solidFill>
                <a:latin typeface="Calibri"/>
              </a:rPr>
              <a:t><![CDATA[MRI or CT — trochlear depth, sulcus angle; Dejour classification (A–D); lateral X-ray — "crossing sign", "double contour", supratrochlear spur]]></a:t>
            </a:r>
            <a:br/>
            <a:r>
              <a:rPr lang="en-US" strike="noStrike" sz="1400" spc="0" u="none" cap="none">
                <a:solidFill>
                  <a:srgbClr val="1E293B">
                    <a:alpha val="100000"/>
                  </a:srgbClr>
                </a:solidFill>
                <a:latin typeface="Calibri"/>
              </a:rPr>
              <a:t><![CDATA[Most important risk factor; Dejour B/D (supratrochlear spur) associated with highest recurrence; any trochlear dysplasia increases recurrenc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T-TG distance]]></a:t>
            </a:r>
            <a:br/>
            <a:r>
              <a:rPr lang="en-US" strike="noStrike" sz="1400" spc="0" u="none" cap="none">
                <a:solidFill>
                  <a:srgbClr val="1E293B">
                    <a:alpha val="100000"/>
                  </a:srgbClr>
                </a:solidFill>
                <a:latin typeface="Calibri"/>
              </a:rPr>
              <a:t><![CDATA[CT or MRI — distance between tibial tubercle (TT) and trochlear groove (TG) in the axial plane; measures the lateralisation of the tibial tubercle]]></a:t>
            </a:r>
            <a:br/>
            <a:r>
              <a:rPr lang="en-US" strike="noStrike" sz="1400" spc="0" u="none" cap="none">
                <a:solidFill>
                  <a:srgbClr val="1E293B">
                    <a:alpha val="100000"/>
                  </a:srgbClr>
                </a:solidFill>
                <a:latin typeface="Calibri"/>
              </a:rPr>
              <a:t><![CDATA[>20 mm = abnormal; >20 mm associated with lateral tracking and instability; 15–20 mm = borderline]]>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ofemoral Instability]]></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height]]></a:t>
            </a:r>
            <a:br/>
            <a:r>
              <a:rPr lang="en-US" strike="noStrike" sz="1400" spc="0" u="none" cap="none">
                <a:solidFill>
                  <a:srgbClr val="1E293B">
                    <a:alpha val="100000"/>
                  </a:srgbClr>
                </a:solidFill>
                <a:latin typeface="Calibri"/>
              </a:rPr>
              <a:t><![CDATA[Lateral X-ray: Insall-Salvati ratio (patellar tendon length/patellar length); Caton-Deschamps index (patellar articular surface to tibial plateau); Blackburne-Peel index]]></a:t>
            </a:r>
            <a:br/>
            <a:r>
              <a:rPr lang="en-US" strike="noStrike" sz="1400" spc="0" u="none" cap="none">
                <a:solidFill>
                  <a:srgbClr val="1E293B">
                    <a:alpha val="100000"/>
                  </a:srgbClr>
                </a:solidFill>
                <a:latin typeface="Calibri"/>
              </a:rPr>
              <a:t><![CDATA[Insall-Salvati >1.3 = patella alta; Caton-Deschamps >1.2 = patella alta; alta = patella does not engage trochlea early in flexion =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ilt]]></a:t>
            </a:r>
            <a:br/>
            <a:r>
              <a:rPr lang="en-US" strike="noStrike" sz="1400" spc="0" u="none" cap="none">
                <a:solidFill>
                  <a:srgbClr val="1E293B">
                    <a:alpha val="100000"/>
                  </a:srgbClr>
                </a:solidFill>
                <a:latin typeface="Calibri"/>
              </a:rPr>
              <a:t><![CDATA[Axial CT or MRI; angle between patella and femoral transepicondylar axis]]></a:t>
            </a:r>
            <a:br/>
            <a:r>
              <a:rPr lang="en-US" strike="noStrike" sz="1400" spc="0" u="none" cap="none">
                <a:solidFill>
                  <a:srgbClr val="1E293B">
                    <a:alpha val="100000"/>
                  </a:srgbClr>
                </a:solidFill>
                <a:latin typeface="Calibri"/>
              </a:rPr>
              <a:t><![CDATA[>20° lateral tilt = significant lateral tilt]]>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2">
  <a:themeElements>
    <a:clrScheme name="Theme1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2026-05-27T05:28:39Z</dcterms:created>
  <dcterms:modified xsi:type="dcterms:W3CDTF">2026-05-27T05:28:39Z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