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533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hological Fractures — Work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Primary bone tum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destruction]]></a:t>
            </a:r>
            <a:br/>
            <a:r>
              <a:rPr lang="en-US" strike="noStrike" sz="1400" spc="0" u="none" cap="none">
                <a:solidFill>
                  <a:srgbClr val="1E293B">
                    <a:alpha val="100000"/>
                  </a:srgbClr>
                </a:solidFill>
                <a:latin typeface="Calibri"/>
              </a:rPr>
              <a:t><![CDATA[Aggressive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imaging modalities such as CT scans, MRI, and bone scans may be required to further characterize the le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Imaging]]></a:t>
            </a:r>
            <a:br/>
            <a:br/>
            <a:br/>
            <a:r>
              <a:rPr lang="en-US" strike="noStrike" sz="1400" spc="0" u="none" cap="none">
                <a:solidFill>
                  <a:srgbClr val="1E293B">
                    <a:alpha val="100000"/>
                  </a:srgbClr>
                </a:solidFill>
                <a:latin typeface="Calibri"/>
              </a:rPr>
              <a:t><![CDATA[Advanced imaging studies help determine the extent of disease and identify other skeletal l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rtical bon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soft tissue and marrow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can for detection of multiple metast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T scan for staging 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particularly useful for evaluating the local extent of a bone tumor and its relationship to surrounding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oratory Investigations]]></a:t>
            </a:r>
            <a:br/>
            <a:br/>
            <a:br/>
            <a:r>
              <a:rPr lang="en-US" strike="noStrike" sz="1400" spc="0" u="none" cap="none">
                <a:solidFill>
                  <a:srgbClr val="1E293B">
                    <a:alpha val="100000"/>
                  </a:srgbClr>
                </a:solidFill>
                <a:latin typeface="Calibri"/>
              </a:rPr>
              <a:t><![CDATA[Laboratory tests may help identify metabolic bone diseases or systemic malignancies associated with pathologica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Purpo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blood count]]></a:t>
            </a:r>
            <a:br/>
            <a:r>
              <a:rPr lang="en-US" strike="noStrike" sz="1400" spc="0" u="none" cap="none">
                <a:solidFill>
                  <a:srgbClr val="1E293B">
                    <a:alpha val="100000"/>
                  </a:srgbClr>
                </a:solidFill>
                <a:latin typeface="Calibri"/>
              </a:rPr>
              <a:t><![CDATA[Detect anemia or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calcium]]></a:t>
            </a:r>
            <a:br/>
            <a:r>
              <a:rPr lang="en-US" strike="noStrike" sz="1400" spc="0" u="none" cap="none">
                <a:solidFill>
                  <a:srgbClr val="1E293B">
                    <a:alpha val="100000"/>
                  </a:srgbClr>
                </a:solidFill>
                <a:latin typeface="Calibri"/>
              </a:rPr>
              <a:t><![CDATA[Evaluate metabolic bone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kaline phosphatase]]></a:t>
            </a:r>
            <a:br/>
            <a:r>
              <a:rPr lang="en-US" strike="noStrike" sz="1400" spc="0" u="none" cap="none">
                <a:solidFill>
                  <a:srgbClr val="1E293B">
                    <a:alpha val="100000"/>
                  </a:srgbClr>
                </a:solidFill>
                <a:latin typeface="Calibri"/>
              </a:rPr>
              <a:t><![CDATA[Bone turnover mark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um protein electrophoresis]]></a:t>
            </a:r>
            <a:br/>
            <a:r>
              <a:rPr lang="en-US" strike="noStrike" sz="1400" spc="0" u="none" cap="none">
                <a:solidFill>
                  <a:srgbClr val="1E293B">
                    <a:alpha val="100000"/>
                  </a:srgbClr>
                </a:solidFill>
                <a:latin typeface="Calibri"/>
              </a:rPr>
              <a:t><![CDATA[Detect multiple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Biopsy]]></a:t>
            </a:r>
            <a:br/>
            <a:br/>
            <a:br/>
            <a:r>
              <a:rPr lang="en-US" strike="noStrike" sz="1400" spc="0" u="none" cap="none">
                <a:solidFill>
                  <a:srgbClr val="1E293B">
                    <a:alpha val="100000"/>
                  </a:srgbClr>
                </a:solidFill>
                <a:latin typeface="Calibri"/>
              </a:rPr>
              <a:t><![CDATA[A biopsy is often required when the diagnosis remains uncertain after imaging studies. The biopsy allows histological examination of the lesion and confirmation of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t is essential that biopsy procedures are carefully planned because improper biopsy techniques can compromise future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e-guided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reatment of pathological fractures involves management of both the fracture and the underlying disease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zation of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f underlying tumor or metabolic disor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metastatic disease, surgical fixation may be combined with adjuvant therapies such as radiotherapy or chem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Pathological fractures occur in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tic disease is the most common cause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ur is a common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are the first imaging moda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may be required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Enneking WF. Musculoskeletal Tumor Surgery.]]></a:t>
            </a:r>
            <a:br/>
            <a:r>
              <a:rPr lang="en-US" strike="noStrike" sz="1200" spc="0" u="none" cap="none">
                <a:solidFill>
                  <a:srgbClr val="1E293B">
                    <a:alpha val="100000"/>
                  </a:srgbClr>
                </a:solidFill>
                <a:latin typeface="Calibri"/>
              </a:rPr>
              <a:t><![CDATA[4. AAOS Orthopaedic Knowledge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hological Fractures — Work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tage before biopsy: define lesion (X‑ray/MRI) and search for primaries (CT CAP, bone scan/PET). Adult common cause is metastasis (BLT KP) or myeloma; in children, benign lesions (UBC/ABC, fibrous dysplasia). Biopsy tract must align with planned incision; core biopsy preferred; avoid contaminating compartments. Stabilize impending/complete fractures with nails/plates ± cement; endoprosthesis for major destruction. Adjuvant systemic therapy and radiotherapy per histology; bisphosphonates/denosumab in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 pathological fracture is defined as a fracture that occurs in bone weakened by an underlying disease process. Unlike traumatic fractures, which occur in normal bone subjected to excessive force, pathological fractures occur when relatively minor trauma or even normal physiological stress is applied to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are commonly associated with metabolic bone disorders, infections, and primary or metastatic bone tumors. In orthopaedic practice, metastatic disease is one of the most frequent causes of pathological fractures in adults. Early recognition of a pathological fracture is critical because the underlying disease often requires specific treatment beyond simple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valuation of a pathological fracture requires careful clinical assessment, appropriate imaging studies, and sometimes biopsy to determine the underlying cause. Failure to recognize a pathological fracture can lead to inappropriate treatment and potentially worsen the patien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In adults over 40 years of age, a pathological fracture should always raise suspicion of metastatic bon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Pathological Fractures]]></a:t>
            </a:r>
            <a:br/>
            <a:br/>
            <a:br/>
            <a:r>
              <a:rPr lang="en-US" strike="noStrike" sz="1400" spc="0" u="none" cap="none">
                <a:solidFill>
                  <a:srgbClr val="1E293B">
                    <a:alpha val="100000"/>
                  </a:srgbClr>
                </a:solidFill>
                <a:latin typeface="Calibri"/>
              </a:rPr>
              <a:t><![CDATA[Several conditions can weaken bone and predispose it to fracture. These conditions may be broadly classified into metabolic, neoplastic, infectious, and congenital cau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bolic bone disease]]></a:t>
            </a:r>
            <a:br/>
            <a:r>
              <a:rPr lang="en-US" strike="noStrike" sz="1400" spc="0" u="none" cap="none">
                <a:solidFill>
                  <a:srgbClr val="1E293B">
                    <a:alpha val="100000"/>
                  </a:srgbClr>
                </a:solidFill>
                <a:latin typeface="Calibri"/>
              </a:rPr>
              <a:t><![CDATA[Osteoporosis, osteomalacia, hyperparathyroid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bone tumors]]></a:t>
            </a:r>
            <a:br/>
            <a:r>
              <a:rPr lang="en-US" strike="noStrike" sz="1400" spc="0" u="none" cap="none">
                <a:solidFill>
                  <a:srgbClr val="1E293B">
                    <a:alpha val="100000"/>
                  </a:srgbClr>
                </a:solidFill>
                <a:latin typeface="Calibri"/>
              </a:rPr>
              <a:t><![CDATA[Osteosarcoma, giant cell tum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tic disease]]></a:t>
            </a:r>
            <a:br/>
            <a:r>
              <a:rPr lang="en-US" strike="noStrike" sz="1400" spc="0" u="none" cap="none">
                <a:solidFill>
                  <a:srgbClr val="1E293B">
                    <a:alpha val="100000"/>
                  </a:srgbClr>
                </a:solidFill>
                <a:latin typeface="Calibri"/>
              </a:rPr>
              <a:t><![CDATA[Breast, lung, prostate, kidney canc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br/>
            <a:r>
              <a:rPr lang="en-US" strike="noStrike" sz="1400" spc="0" u="none" cap="none">
                <a:solidFill>
                  <a:srgbClr val="1E293B">
                    <a:alpha val="100000"/>
                  </a:srgbClr>
                </a:solidFill>
                <a:latin typeface="Calibri"/>
              </a:rPr>
              <a:t><![CDATA[Chronic osteomyel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disorders]]></a:t>
            </a:r>
            <a:br/>
            <a:r>
              <a:rPr lang="en-US" strike="noStrike" sz="1400" spc="0" u="none" cap="none">
                <a:solidFill>
                  <a:srgbClr val="1E293B">
                    <a:alpha val="100000"/>
                  </a:srgbClr>
                </a:solidFill>
                <a:latin typeface="Calibri"/>
              </a:rPr>
              <a:t><![CDATA[Osteogenesis imperfect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these causes, metastatic cancer is the most frequent cause of pathological fractures in adults, whereas primary bone tumors and metabolic diseases are more common in younger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Sites]]></a:t>
            </a:r>
            <a:br/>
            <a:br/>
            <a:br/>
            <a:r>
              <a:rPr lang="en-US" strike="noStrike" sz="1400" spc="0" u="none" cap="none">
                <a:solidFill>
                  <a:srgbClr val="1E293B">
                    <a:alpha val="100000"/>
                  </a:srgbClr>
                </a:solidFill>
                <a:latin typeface="Calibri"/>
              </a:rPr>
              <a:t><![CDATA[Certain bones are more frequently involved in pathological fractures due to their high vascularity and susceptibility to metastatic deposi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ur (especially proximal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bo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ximal femur is a particularly common site for pathological fractures because it bears significant mechanical load during daily activ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Evaluation]]></a:t>
            </a:r>
            <a:br/>
            <a:br/>
            <a:br/>
            <a:r>
              <a:rPr lang="en-US" strike="noStrike" sz="1400" spc="0" u="none" cap="none">
                <a:solidFill>
                  <a:srgbClr val="1E293B">
                    <a:alpha val="100000"/>
                  </a:srgbClr>
                </a:solidFill>
                <a:latin typeface="Calibri"/>
              </a:rPr>
              <a:t><![CDATA[The clinical history and physical examination are crucial in identifying a pathological fracture. Patients often report pain at the site of the lesion prior to the fracture ev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preceding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trauma causing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y of 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ght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hological Fractures — Work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ic symptoms such as weight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that occurs at rest or during the night is particularly concerning for an underlying neoplastic pro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a:t>
            </a:r>
            <a:br/>
            <a:br/>
            <a:br/>
            <a:r>
              <a:rPr lang="en-US" strike="noStrike" sz="1400" spc="0" u="none" cap="none">
                <a:solidFill>
                  <a:srgbClr val="1E293B">
                    <a:alpha val="100000"/>
                  </a:srgbClr>
                </a:solidFill>
                <a:latin typeface="Calibri"/>
              </a:rPr>
              <a:t><![CDATA[Plain radiography is the first step in the imaging evaluation of a suspected pathological fracture. X-rays may reveal characteristic patterns that help identify the underlying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Feature]]></a:t>
            </a:r>
            <a:br/>
            <a:r>
              <a:rPr lang="en-US" strike="noStrike" sz="1400" spc="0" u="none" cap="none">
                <a:solidFill>
                  <a:srgbClr val="1E293B">
                    <a:alpha val="100000"/>
                  </a:srgbClr>
                </a:solidFill>
                <a:latin typeface="Calibri"/>
              </a:rPr>
              <a:t><![CDATA[Possible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ytic lesion]]></a:t>
            </a:r>
            <a:br/>
            <a:r>
              <a:rPr lang="en-US" strike="noStrike" sz="1400" spc="0" u="none" cap="none">
                <a:solidFill>
                  <a:srgbClr val="1E293B">
                    <a:alpha val="100000"/>
                  </a:srgbClr>
                </a:solidFill>
                <a:latin typeface="Calibri"/>
              </a:rPr>
              <a:t><![CDATA[Metastasis, myel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lerotic lesion]]></a:t>
            </a:r>
            <a:br/>
            <a:r>
              <a:rPr lang="en-US" strike="noStrike" sz="1400" spc="0" u="none" cap="none">
                <a:solidFill>
                  <a:srgbClr val="1E293B">
                    <a:alpha val="100000"/>
                  </a:srgbClr>
                </a:solidFill>
                <a:latin typeface="Calibri"/>
              </a:rPr>
              <a:t><![CDATA[Prostate metasta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8">
  <a:themeElements>
    <a:clrScheme name="Theme8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2026-05-26T23:11:37Z</dcterms:created>
  <dcterms:modified xsi:type="dcterms:W3CDTF">2026-05-26T23:11:37Z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