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983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4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xonotmesis / Neurotmesis (border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xon + endoneurium + perineurium disrupted; epineurium intac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fascicular architecture is destroyed — there is no longer any internal guidance for regenerating axons; the epineurium remains intact, so the nerve trunk appears continuous macroscopically (`in continuity`) but internally is a disorganised mass of axons, fibroblasts, and scar tissue; regenerating axons face a chaotic intrafascicular environment and cannot find their correct targe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ery poor spontaneous recovery — the nerve is in continuity but functionally equivalent to a complete division; surgical intervention (internal neurolysis, nerve grafting) is usually required for functional recovery; spontaneous recovery is minimal; surgery should be considered at 3–6 months if no improv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5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urotme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transection of all layers — axon + endoneurium + perineurium + epineurium all divided; the nerve trunk is physically cut in two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structural discontinuity; both ends retract; a traumatic neuroma forms at the proximal end (disorganised axonal sprouting into scar tissue); the distal stump undergoes complete Wallerian degeneration; no spontaneous recovery is possible across a complete anatomical gap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 spontaneous recovery; requires surgical repair (primary end-to-end neurorrhaphy if possible without tension; nerve grafting using sural nerve or other donor if a gap exists); outcomes of surgical repair are variable and depend on the level of injury, the gap size, the time to repair, and the age of the pati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ddon Classification — Simplified Three-Grade System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ddon Grad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nderland Equival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Featur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uropraxi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nderland Grade 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duction block; axon intact; no Wallerian degeneration; complete recovery in weeks; the mildest inju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xonotme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nderland Grades 2, 3, 4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xon disrupted; Wallerian degeneration; nerve macroscopically in continuity; recovery variable (Grade 2 = complete; Grade 3 = partial; Grade 4 = very poor); the broadest Seddon category — hence Sunderland`s subdivis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urotme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nderland Grade 5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anatomical transection; no spontaneous recovery; requires surgical repair; worst progno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Assessment & Investig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nel`s sign: tapping over the nerve at the site of injury or along the course of the regenerating nerve produces a tingling sensation (paraesthesia) in the distribution of that nerve; a Tinel`s sign that is advancing distally over serial examinations (at approximately 1 mm/day) indicates that axonal regeneration is progressing; a Tinel`s sign that is stationary suggests stalled regeneration (neuroma formation, Grade 4 injury); the presence of an advancing Tinel`s sign is one of the most clinically useful signs of nerve recov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rve conduction studies (NCS) and electromyography (EMG): performed 3–6 weeks after injury (earlier studies are difficult to interpret as Wallerian degeneration takes 3–5 days and denervation potentials take 3–4 weeks to develop); NCS assesses axonal conduction velocity and amplitude; EMG assesses the electrical activity of muscle (denervation = fibrillation potentials and positive sharp waves; reinnervation = nascent motor units with polyphasic morphology); EMG can detect early reinnervation before clinical motor recovery is apparent — positive reinnervation potentials on EMG at 3–6 months without clinical recovery suggests regeneration is occurring but has not yet reached the muscle; wait further before surg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neurography: high-resolution MRI of peripheral nerves using specialised sequences (3D-NERVE, DWIBS, DTI — diffusion tensor imaging); can directly visualise nerve disruption, neuroma formation, nerve compression, and the fascicular anatomy at the injury site; increasingly used pre-operatively to plan nerve repai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Principl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ervative management (Sunderland 1–3): Grade 1 (neuropraxia) and Grade 2 (axonotmesis with intact endoneurium) recover spontaneously; conservative management = physiotherapy (prevent joint contractures and muscle atrophy in denervated limbs); splinting (prevent deformity — e.g., cock-up wrist splint for radial nerve palsy; AFO for peroneal nerve palsy); electrical stimulation of denervated muscle (delays muscle atrophy); protective measures (insensate skin is at risk of undetected burns and pressure sores — patient education essential); serial Tinel`s assessment and EMG to monitor recov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management indications: (1) open nerve injury (sharp transection) — primary repair within 72 hours if possible; (2) no clinical or EMG evidence of recovery at 3–6 months after closed injury — exploration and repair; (3) Grade 4 injury confirmed on intraoperative nerve action potential (NAP) recording — negative NAP across a segment = no functional axons = resect and graft; (4) painful neuroma causing intractable pain; (5) nerve injury associated with vascular repair — explore at time of vascular surg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nderland S. A classification of peripheral nerve injuries producing loss of function. Brain. 1951;74(4):491–51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ddon HJ. Three types of nerve injury. Brain. 1943;66(4):237–28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ckinnon SE, Dellon AL. Surgery of the Peripheral Nerve. Thieme Medical Publishers. 198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rch R. Surgical Disorders of the Peripheral Nerves. 2nd ed. Springer. 201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binson LR. Traumatic injury to peripheral nerves. Muscle Nerve. 2000;23(6):863–87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ahlin LB. Techniques of peripheral nerve repair. Scand J Surg. 200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handari PS. Nerve repair. Indian J Plast Surg. 201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Peripheral Nerve Injury; Sunderland Classification; Seddon Classification; Nerve Grafting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ddon: neuropraxia, axonotmesis, neurotmesis; Sunderland expands to 5 degrees based on structural disruption. Degree I: conduction block; II: axonal disruption intact endoneurium; III: endoneurial disruption; IV: perineurial disruption intact epineurium; V: complete transection. Prognosis worsens with increasing degree; surgical exploration/grafting typically for IV–V. EMG/NCS guide prognosis and timing; Tinel’s progression marks regeneration (~1–3 mm/day)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Anatomy of Peripheral Nerv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ipheral nerve injuries are common in orthopaedic trauma and represent a spectrum from transient conduction block to complete nerve division with poor prognosis. Understanding the anatomical organisation of the peripheral nerve — and the relationship between the degree of structural disruption and the capacity for recovery — is the foundation of nerve injury classification and management. The Sunderland classification (1951) refines Seddon`s three-grade system (1943) into five grades based on the specific anatomical layer disrupted, providing greater prognostic precis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ipheral nerve anatomy (from innermost to outermost): individual axons are surrounded by the endoneurium (innermost connective tissue layer — surrounds each individual axon and its myelin sheath); groups of axons are bundled into fascicles, each fascicle surrounded by the perineurium (a strong, tight-junctioned layer that maintains the endoneurial microenvironment and forms the blood-nerve barrier); multiple fascicles are bundled together within the epineurium (the outermost connective tissue sheath of the entire nerve trunk); understanding which of these layers is disrupted determines the Sunderland grade and the potential for spontaneous recov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allerian degeneration: after axonal disruption (Sunderland 2 or above), the axon segment distal to the injury undergoes Wallerian degeneration — the axon and myelin sheath disintegrate (over 3–5 days); Schwann cells proliferate and phagocytose the debris; the remaining empty endoneurial tubes (Bands of Büngner) provide a scaffold for axonal regeneration; proximal to the injury, the cell body undergoes chromatolysis (metabolic switch to regenerative mode); axon regeneration proceeds at approximately 1 mm/day (or 1 inch/month) from the injury site distal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nderland Classificatio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nderland Grad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ddon Equival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ructure Disrupt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log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gno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uropraxi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yelin sheath only; axon structurally intact; all connective tissue layers intact (endoneurium, perineurium, epineurium all intac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l demyelination at the injury site; axonal continuity is preserved; conduction block — the nerve cannot transmit impulses across the demyelinated segment but the axon is alive and connected distally; no Wallerian degener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recovery — weeks to months (2–12 weeks typical); recovery is by remyelination of the intact axon; no axonal regeneration required; excellent prognosis; the most favourable nerve inju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xonotme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xon disrupted; endoneurium intact; perineurium and epineurium intac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axon is physically severed but the endoneurial tube (which normally guides the axon distally) remains intact; Wallerian degeneration of the distal axon occurs; the intact endoneurial tube provides perfect guidance for regenerating axon back to the original target orga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recovery — but requires axonal regeneration at ~1 mm/day; recovery time depends on distance from injury to target organ; recovery is COMPLETE because the endoneurial guidance tubes are intact; the regenerating axon follows the exact original path to the correct motor or sensory end-orga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3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xonotme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xon + endoneurium disrupted; perineurium intact; epineurium intac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axon and its surrounding endoneurial tube are disrupted; the perineurium (fascicular boundary) remains intact so the fascicular structure is preserved; regenerating axons may end up in the wrong endoneurial tube within the fascicle — misdirection occurs; intraneural fibrosis within the damaged endoneurium impedes regener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complete recovery — misdirected axonal regeneration leads to imperfect functional recovery; the degree of recovery depends on the extent of intraneural fibrosis and the degree of misdirection; motor fibres innervating wrong muscle targets, sensory fibres reaching wrong areas; spontaneous recovery possible but incomple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2026-06-10T09:01:29Z</dcterms:created>
  <dcterms:modified xsi:type="dcterms:W3CDTF">2026-06-10T09:01:29Z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