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55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Distal Femur F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full-length femur AP/lateral + knee AP/lateral; assess fracture pattern, implant positioning, signs of loosening (radiolucent lines, cement mantle disruption, osteo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recommended for comminuted or complex fractures; helps plan fixation strategy and assess distal bone st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loosening signs: periosteal reaction, subsidence, change in component position on serial films, cement-bone interface lucency >2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screen: CRP, ESR, WBC — infection changes management entirely; aspiration if clinical suspic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density assessment: DEXA if not recently performed — informs implant choice and postoperative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 & Decision Framework]]></a:t>
            </a:r>
            <a:br/>
            <a:br/>
            <a:r>
              <a:rPr lang="en-US" strike="noStrike" sz="1400" spc="0" u="none" cap="none">
                <a:solidFill>
                  <a:srgbClr val="1E293B">
                    <a:alpha val="100000"/>
                  </a:srgbClr>
                </a:solidFill>
                <a:latin typeface="Calibri"/>
              </a:rPr>
              <a:t><![CDATA[Treatment decision depends on four key factors: fracture displacement, implant stability, distal bone stock, and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Preferre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isplaced, stable implant, adequate bone stock, medically fit]]></a:t>
            </a:r>
            <a:br/>
            <a:r>
              <a:rPr lang="en-US" strike="noStrike" sz="1400" spc="0" u="none" cap="none">
                <a:solidFill>
                  <a:srgbClr val="1E293B">
                    <a:alpha val="100000"/>
                  </a:srgbClr>
                </a:solidFill>
                <a:latin typeface="Calibri"/>
              </a:rPr>
              <a:t><![CDATA[Non-operative (bracing/cast) if truly undisplaced and patient reli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d, stable implant, good distal bone stock]]></a:t>
            </a:r>
            <a:br/>
            <a:r>
              <a:rPr lang="en-US" strike="noStrike" sz="1400" spc="0" u="none" cap="none">
                <a:solidFill>
                  <a:srgbClr val="1E293B">
                    <a:alpha val="100000"/>
                  </a:srgbClr>
                </a:solidFill>
                <a:latin typeface="Calibri"/>
              </a:rPr>
              <a:t><![CDATA[ORIF — locking plate (distal femoral locking plate) ± retrograde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d, stable implant, poor distal bone stock (Su III)]]></a:t>
            </a:r>
            <a:br/>
            <a:r>
              <a:rPr lang="en-US" strike="noStrike" sz="1400" spc="0" u="none" cap="none">
                <a:solidFill>
                  <a:srgbClr val="1E293B">
                    <a:alpha val="100000"/>
                  </a:srgbClr>
                </a:solidFill>
                <a:latin typeface="Calibri"/>
              </a:rPr>
              <a:t><![CDATA[Distal femoral replacement (DFR) / tumour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 implant, any fracture]]></a:t>
            </a:r>
            <a:br/>
            <a:r>
              <a:rPr lang="en-US" strike="noStrike" sz="1400" spc="0" u="none" cap="none">
                <a:solidFill>
                  <a:srgbClr val="1E293B">
                    <a:alpha val="100000"/>
                  </a:srgbClr>
                </a:solidFill>
                <a:latin typeface="Calibri"/>
              </a:rPr>
              <a:t><![CDATA[Revision TKA ± stem extension ± DF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ly unfit / non-ambulatory palliative]]></a:t>
            </a:r>
            <a:br/>
            <a:r>
              <a:rPr lang="en-US" strike="noStrike" sz="1400" spc="0" u="none" cap="none">
                <a:solidFill>
                  <a:srgbClr val="1E293B">
                    <a:alpha val="100000"/>
                  </a:srgbClr>
                </a:solidFill>
                <a:latin typeface="Calibri"/>
              </a:rPr>
              <a:t><![CDATA[Non-operative; pain management; splin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is rarely successful in displaced fractures — high rates of malunion, nonunion, and functional decl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intervention preferred in most displaced fractures in medically fit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disciplinary approach mandatory — orthogeriatrics, anaesthetics, physiotherapy, 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ORIF]]></a:t>
            </a:r>
            <a:br/>
            <a:br/>
            <a:r>
              <a:rPr lang="en-US" strike="noStrike" sz="1400" spc="0" u="none" cap="none">
                <a:solidFill>
                  <a:srgbClr val="1E293B">
                    <a:alpha val="100000"/>
                  </a:srgbClr>
                </a:solidFill>
                <a:latin typeface="Calibri"/>
              </a:rPr>
              <a:t><![CDATA[Open reduction and internal fixation (ORIF) is the treatment of choice when the implant is stable and adequate distal bone stock exi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rograde Intramedullary Nail (R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quires an open-box femoral component with intercondylar notch access — not possible with closed-box desig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load-sharing device; relative stability; minimally invasive;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advantages: limited distal fixation in very short distal segments; cannot be used with stemmed or constrained implants occupying the femoral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y point: intercondylar notch, just anterior to PCL attachment — accurate entry prevents iatrogenic posterior cortex perfo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il tip should bypass proximal stress riser by at least 2–3 cortical diame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Plate (Distal Femoral Locking Plate — DFL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rkhorse for most PDFFs — applicable regardless of component box de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angle locking screws bypass cement mantle and engage distal condy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ly invasive plate osteosynthesis (MIPO) technique preserves biology and periosteal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w trajectories must be planned to avoid component flanges, cement, and locking pe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al plating (medial + lateral) may be required for comminuted osteoporotic fractures — improves construc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ble cerclage can supplement fixation around implant ste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 rate with locking plate: approximately 5–10% in published s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Nail + P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ing technique for highly comminuted or osteoporotic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superior biomechanical construct — reduces implant failure and non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cally demanding — requires careful planning to avoid screw-nail confli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Revision & Distal Femoral Replacement]]></a:t>
            </a:r>
            <a:br/>
            <a:br/>
            <a:r>
              <a:rPr lang="en-US" strike="noStrike" sz="1400" spc="0" u="none" cap="none">
                <a:solidFill>
                  <a:srgbClr val="1E293B">
                    <a:alpha val="100000"/>
                  </a:srgbClr>
                </a:solidFill>
                <a:latin typeface="Calibri"/>
              </a:rPr>
              <a:t><![CDATA[When the TKA component is loose, or when distal bone stock is insufficient for fixation, arthroplasty-based solutions are prefer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TKA with stemmed components: bypasses the fracture zone; achieves fixation in metaphyseal/diaphyseal bone above the fracture; requires adequate proximal bone st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wis G, Rorabeck CH. Periprosthetic fractures. In: Engh GA, Rorabeck CH (eds). Revision Total Knee Arthroplasty. Williams & Wilkins, 1997.]]></a:t>
            </a:r>
            <a:br/>
            <a:r>
              <a:rPr lang="en-US" strike="noStrike" sz="1200" spc="0" u="none" cap="none">
                <a:solidFill>
                  <a:srgbClr val="1E293B">
                    <a:alpha val="100000"/>
                  </a:srgbClr>
                </a:solidFill>
                <a:latin typeface="Calibri"/>
              </a:rPr>
              <a:t><![CDATA[Su ET, DeWal H, Di Cesare PE. Periprosthetic femoral fractures above total knee replacements. J Am Acad Orthop Surg. 2004;12(1):12–20.]]></a:t>
            </a:r>
            <a:br/>
            <a:r>
              <a:rPr lang="en-US" strike="noStrike" sz="1200" spc="0" u="none" cap="none">
                <a:solidFill>
                  <a:srgbClr val="1E293B">
                    <a:alpha val="100000"/>
                  </a:srgbClr>
                </a:solidFill>
                <a:latin typeface="Calibri"/>
              </a:rPr>
              <a:t><![CDATA[Duncan CP, Haddad FS. The Unified Classification System (UCS): improving our understanding of periprosthetic fractures. Bone Joint J. 2014;96-B(6):713–716.]]></a:t>
            </a:r>
            <a:br/>
            <a:r>
              <a:rPr lang="en-US" strike="noStrike" sz="1200" spc="0" u="none" cap="none">
                <a:solidFill>
                  <a:srgbClr val="1E293B">
                    <a:alpha val="100000"/>
                  </a:srgbClr>
                </a:solidFill>
                <a:latin typeface="Calibri"/>
              </a:rPr>
              <a:t><![CDATA[Streubel PN, Ricci WM, Wong A, Gardner MJ. Mortality after distal femur fractures in elderly patients. Clin Orthop Relat Res. 2011;469(4):1188–1196.]]></a:t>
            </a:r>
            <a:br/>
            <a:r>
              <a:rPr lang="en-US" strike="noStrike" sz="1200" spc="0" u="none" cap="none">
                <a:solidFill>
                  <a:srgbClr val="1E293B">
                    <a:alpha val="100000"/>
                  </a:srgbClr>
                </a:solidFill>
                <a:latin typeface="Calibri"/>
              </a:rPr>
              <a:t><![CDATA[Fakler JKM, Pönick C, Edel M, et al. Distal femoral replacement versus locking plate osteosynthesis in periprosthetic distal femur fractures — a systematic review. B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ewis–Rorabeck and Su classifications guide treatment; stability of the femoral component is the key decision point. Stable TKA → fixation (locking plate or retrograde nail if intercondylar box permits). Loose TKA → revision arthroplasty with long stem or distal femur replacement in poor bone stock. Biologic fixation with long, locked constructs reduces nonunion/varus collapse. Early ROM; weight‑bearing tailored to construct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Distal Femur F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eriprosthetic distal femur fractures (PDFFs) are fractures occurring around or immediately proximal to a total knee arthroplasty (TKA) femoral component. They represent one of the most challenging complications in arthroplasty surgery, combining the difficulties of complex fracture fixation with the constraints imposed by existing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0.3–2.5% after primary TKA; up to 5.6% after revisio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ing incidence due to ageing population and increasing arthroplasty numb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ominantly affects elderly osteoporotic women (>70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occur within 5 years of arthroplasty, often after low-energy fa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morbidity and mortality — 1-year mortality reported up to 15–30% in elderly coho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steoporosis, rheumatoid arthritis, anterior femoral notching, corticosteroid use, revision implants, stemmed femoral components, stress risers at implant t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femoral notching during TKA reduces cortical bone stock — biomechanically significant stress riser, though clinical impact is deb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Systems]]></a:t>
            </a:r>
            <a:br/>
            <a:br/>
            <a:r>
              <a:rPr lang="en-US" strike="noStrike" sz="1400" spc="0" u="none" cap="none">
                <a:solidFill>
                  <a:srgbClr val="1E293B">
                    <a:alpha val="100000"/>
                  </a:srgbClr>
                </a:solidFill>
                <a:latin typeface="Calibri"/>
              </a:rPr>
              <a:t><![CDATA[Multiple classification systems exist. The Su classification and the Lewis & Rorabeck classification are most commonly used clinically and in examin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wis & Rorabeck Classification (199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mplant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Undisplaced fracture (<5 mm displacement, <5° angulation)]]></a:t>
            </a:r>
            <a:br/>
            <a:r>
              <a:rPr lang="en-US" strike="noStrike" sz="1400" spc="0" u="none" cap="none">
                <a:solidFill>
                  <a:srgbClr val="1E293B">
                    <a:alpha val="100000"/>
                  </a:srgbClr>
                </a:solidFill>
                <a:latin typeface="Calibri"/>
              </a:rPr>
              <a:t><![CDATA[Intact and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Displaced fracture (>5 mm or >5° angulation)]]></a:t>
            </a:r>
            <a:br/>
            <a:r>
              <a:rPr lang="en-US" strike="noStrike" sz="1400" spc="0" u="none" cap="none">
                <a:solidFill>
                  <a:srgbClr val="1E293B">
                    <a:alpha val="100000"/>
                  </a:srgbClr>
                </a:solidFill>
                <a:latin typeface="Calibri"/>
              </a:rPr>
              <a:t><![CDATA[Intact and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 fracture, displaced or undisplaced]]></a:t>
            </a:r>
            <a:br/>
            <a:r>
              <a:rPr lang="en-US" strike="noStrike" sz="1400" spc="0" u="none" cap="none">
                <a:solidFill>
                  <a:srgbClr val="1E293B">
                    <a:alpha val="100000"/>
                  </a:srgbClr>
                </a:solidFill>
                <a:latin typeface="Calibri"/>
              </a:rPr>
              <a:t><![CDATA[Loose or failing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 Classification (2004) — based on fracture relationship to femoral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Location]]></a:t>
            </a:r>
            <a:br/>
            <a:r>
              <a:rPr lang="en-US" strike="noStrike" sz="1400" spc="0" u="none" cap="none">
                <a:solidFill>
                  <a:srgbClr val="1E293B">
                    <a:alpha val="100000"/>
                  </a:srgbClr>
                </a:solidFill>
                <a:latin typeface="Calibri"/>
              </a:rPr>
              <a:t><![CDATA[Surgical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Proximal to femoral component]]></a:t>
            </a:r>
            <a:br/>
            <a:r>
              <a:rPr lang="en-US" strike="noStrike" sz="1400" spc="0" u="none" cap="none">
                <a:solidFill>
                  <a:srgbClr val="1E293B">
                    <a:alpha val="100000"/>
                  </a:srgbClr>
                </a:solidFill>
                <a:latin typeface="Calibri"/>
              </a:rPr>
              <a:t><![CDATA[Standard fixation; implant not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Originates at proximal edge of component, extends proximally]]></a:t>
            </a:r>
            <a:br/>
            <a:r>
              <a:rPr lang="en-US" strike="noStrike" sz="1400" spc="0" u="none" cap="none">
                <a:solidFill>
                  <a:srgbClr val="1E293B">
                    <a:alpha val="100000"/>
                  </a:srgbClr>
                </a:solidFill>
                <a:latin typeface="Calibri"/>
              </a:rPr>
              <a:t><![CDATA[Fixation around and above component; limited dist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Entirely distal to proximal edge of component (within femoral box)]]></a:t>
            </a:r>
            <a:br/>
            <a:r>
              <a:rPr lang="en-US" strike="noStrike" sz="1400" spc="0" u="none" cap="none">
                <a:solidFill>
                  <a:srgbClr val="1E293B">
                    <a:alpha val="100000"/>
                  </a:srgbClr>
                </a:solidFill>
                <a:latin typeface="Calibri"/>
              </a:rPr>
              <a:t><![CDATA[Very limited distal fixation; consider revision or distal femoral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nified Classification System (UCS) by Duncan & Haddad (2014) is also increasingly used — it classifies all periprosthetic fractures by bone, implant stability, and bone stock, guiding whether fixation or revision is more appropri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Systematic preoperative evaluation is essential to determine fracture pattern, implant stability, and patient fitness fo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mechanism of injury, prior knee function, pain, pre-injury mobility, comorbidities, anticoagulation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exam: popliteal vessels and peroneal nerve at risk in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review: obtain original operative notes and implant stickers — identify make, model, stem length, constraint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3">
  <a:themeElements>
    <a:clrScheme name="Theme6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2026-06-10T11:01:44Z</dcterms:created>
  <dcterms:modified xsi:type="dcterms:W3CDTF">2026-06-10T11:01:44Z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