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7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ethylene Wear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E-stabilised polyethylene: Vitamin E (α-tocopherol) is incorporated into the PE during manufacturing as an antioxidant that quenches free radicals; this provides oxidation resistance without the fatigue toughness penalty of remelting; Vitamin E-stabilised HXLPE (`E1`, `VERILAST`) has been adopted in both THA and TKA; long-term clinical data are accumulating and early results are prom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Recognition of Osteolysis in TKA]]></a:t>
            </a:r>
            <a:br/>
            <a:br/>
            <a:r>
              <a:rPr lang="en-US" strike="noStrike" sz="1400" spc="0" u="none" cap="none">
                <a:solidFill>
                  <a:srgbClr val="1E293B">
                    <a:alpha val="100000"/>
                  </a:srgbClr>
                </a:solidFill>
                <a:latin typeface="Calibri"/>
              </a:rPr>
              <a:t><![CDATA[Plain radiographs: osteolysis in TKA appears as expansile radiolucent areas (scalloping) around the implant — in the distal femoral condyles, around the tibial keel and pegs, and in the proximal tibia; osteolysis may be difficult to detect on plain X-rays due to the masking effect of the metallic components; progressive radiolucent lines (>2 mm) at the bone-cement or bone-implant interface suggest loosening; serial radiographs are essential for monitoring — a stable radiolucent line is less concerning than a progressive 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superior to X-ray for detecting and quantifying osteolytic lesions in TKA — the extent of bone loss can be three-dimensionally mapped for surgical planning; metal artefact reduction sequences (MARS MRI or dual-energy CT) are used to reduce the metal streak artefact from the cobalt-chrome components; CT is the preferred pre-operative planning tool for revision TKA bone defect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osteolysis: osteolysis from PE wear is insidious and often asymptomatic until late stage (implant loosening or periprosthetic fracture); routine surveillance radiographs (annually or biannually) are recommended for all TKA patients to detect osteolysis before structural failure; the first symptom is often progressive aching pain at rest and night pain (loosening); the `start-up pain` (pain on initial weight-bearing after rest) is characteristic of tibial compone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lyethylene Wear & Osteolysis]]></a:t>
            </a:r>
            <a:br/>
            <a:br/>
            <a:r>
              <a:rPr lang="en-US" strike="noStrike" sz="1400" spc="0" u="none" cap="none">
                <a:solidFill>
                  <a:srgbClr val="1E293B">
                    <a:alpha val="100000"/>
                  </a:srgbClr>
                </a:solidFill>
                <a:latin typeface="Calibri"/>
              </a:rPr>
              <a:t><![CDATA[Isolated tibial insert exchange: when the tibial baseplate and femoral component are well-fixed and correctly positioned, and the only failure mode is polyethylene wear, isolated exchange of the tibial insert (bearing exchange) can address the problem without full component revision; the worn insert is removed, the bone-implant interface is inspected, any osteolytic cavities are bone-grafted, and a new insert of the appropriate thickness and design is cemented or snap-locked into the tibial tray; this is a less invasive option than full revision; however, it requires a compatible replacement insert for the existing tibial tray (the same manufacturer and compatible design) — verify availability pre-operatively; insert exchange does NOT address the underlying cause (malalignment, hypermobility) and has a relatively high re-revision rate if the cause is not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revision TKA: required when the components are loose, the osteolysis is structural (threatening implant stability or periprosthetic fracture), or the component position is responsible for accelerated wear and cannot be corrected by insert exchang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lytic cavity management: at the time of revision surgery, osteolytic cavities must be debrided of fibrous tissue and the `particle membrane` (the osteolysis membrane lining the cavity — rich in macrophages and osteoclasts); after debridement, the cavities are filled with autograft or allograft bone; trabecular metal augments can be used to fill large structural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E wear particle cascade: submicron UHMWPE particles → macrophage phagocytosis → IL-1β/TNF-α/RANKL → osteoclast activation → osteolysis → implant loosening; identical mechanism in hip and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 mechanisms: adhesion (material transfer); abrasion (hard particles/surface scoring); fatigue (cyclic delamination/pitting — most significant in TKA); oxidation (chain scission from gamma-in-air sterilisation — the historical disas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in air: free radical chain scission + oxidative degradation; accelerated by shelf ageing; catastrophic fatigue failure of historical PE inserts; solution — sterilise in inert gas/vacu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 malalignment: the most important modifiable wear factor; varus/valgus concentrates stress; excessive posterior tibial slope → posterior PE wear; internal femoral rotation → lateral compartment loading; correct alignment = primary wear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ozic KJ et al. The epidemiology of revision total knee arthroplasty in the United States. Clin Orthop Relat Res. 2010.]]></a:t>
            </a:r>
            <a:br/>
            <a:r>
              <a:rPr lang="en-US" strike="noStrike" sz="1200" spc="0" u="none" cap="none">
                <a:solidFill>
                  <a:srgbClr val="1E293B">
                    <a:alpha val="100000"/>
                  </a:srgbClr>
                </a:solidFill>
                <a:latin typeface="Calibri"/>
              </a:rPr>
              <a:t><![CDATA[Callaghan JJ et al. Mechanisms of failure of total knee arthroplasty. Instr Course Lect. 2000.]]></a:t>
            </a:r>
            <a:br/>
            <a:r>
              <a:rPr lang="en-US" strike="noStrike" sz="1200" spc="0" u="none" cap="none">
                <a:solidFill>
                  <a:srgbClr val="1E293B">
                    <a:alpha val="100000"/>
                  </a:srgbClr>
                </a:solidFill>
                <a:latin typeface="Calibri"/>
              </a:rPr>
              <a:t><![CDATA[Gallo J et al. Periprosthetic joint infection following total hip or knee replacement. Bone Joint Res. 2014.]]></a:t>
            </a:r>
            <a:br/>
            <a:r>
              <a:rPr lang="en-US" strike="noStrike" sz="1200" spc="0" u="none" cap="none">
                <a:solidFill>
                  <a:srgbClr val="1E293B">
                    <a:alpha val="100000"/>
                  </a:srgbClr>
                </a:solidFill>
                <a:latin typeface="Calibri"/>
              </a:rPr>
              <a:t><![CDATA[Kurtz SM et al. Advances in the processing, sterilization, and crosslinking of ultra-high molecular weight polyethylene for total joint arthroplasty. Biomaterials. 1999.]]></a:t>
            </a:r>
            <a:br/>
            <a:r>
              <a:rPr lang="en-US" strike="noStrike" sz="1200" spc="0" u="none" cap="none">
                <a:solidFill>
                  <a:srgbClr val="1E293B">
                    <a:alpha val="100000"/>
                  </a:srgbClr>
                </a:solidFill>
                <a:latin typeface="Calibri"/>
              </a:rPr>
              <a:t><![CDATA[Muratoglu OK et al. Unified wear model for highly crosslinked ultra-high molecular weight polyethylene. Biomaterials. 1999.]]></a:t>
            </a:r>
            <a:br/>
            <a:r>
              <a:rPr lang="en-US" strike="noStrike" sz="1200" spc="0" u="none" cap="none">
                <a:solidFill>
                  <a:srgbClr val="1E293B">
                    <a:alpha val="100000"/>
                  </a:srgbClr>
                </a:solidFill>
                <a:latin typeface="Calibri"/>
              </a:rPr>
              <a:t><![CDATA[Engh GA et al. Clinical results of isolated tibial insert exchange. Clin Orthop Relat Res. 1995.]]></a:t>
            </a:r>
            <a:br/>
            <a:r>
              <a:rPr lang="en-US" strike="noStrike" sz="1200" spc="0" u="none" cap="none">
                <a:solidFill>
                  <a:srgbClr val="1E293B">
                    <a:alpha val="100000"/>
                  </a:srgbClr>
                </a:solidFill>
                <a:latin typeface="Calibri"/>
              </a:rPr>
              <a:t><![CDATA[Campbells Operative Orthopa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driver of late osteolysis and aseptic loosening in TKA. Wear modes: adhesive/abrasive; delamination & pitting with high contact stress/oxidation in older PE. Risk factors: malalignment/malrotation, thin inserts, tibial backside micromotion, third-body debris. Prevention: HXLPE, polished tibial trays, correct alignment, adequate insert thickness. Management: exclude PJI; bearing exchange + synovectomy vs full revision depending on fixation an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ethylene Wear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Polyethylene (UHMWPE — ultra-high molecular weight polyethylene) wear is the central biological mechanism driving aseptic loosening and periprosthetic osteolysis in total knee arthroplasty. As the tibial insert and, in resurfaced cases, the patellar button wear over time, submicron polyethylene particles are shed into the joint fluid. These particles are phagocytosed by macrophages, triggering a foreign body inflammatory reaction that leads to osteoclast activation, bone resorption, osteolysis, and ultimately implant loosening. Understanding the tribological (wear science) principles, the factors accelerating wear, the radiological recognition of osteolysis, and the management of established osteolysis is essential for the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the standard bearing material in TKA; molecular weight of 3–6 × 10⁶ daltons; excellent impact resistance, biocompatibility, and low friction against cobalt-chrome; its limitation is susceptibility to wear under cyclic loading; wear occurs by adhesion (material transfer between surfaces — `sticky` wear), abrasion (hard particles or rough surfaces scoring the PE), fatigue (cyclic stress creates surface delamination and pitting — the most clinically significant mechanism in TKA), and oxidation (gamma irradiation in air used for historical sterilisation caused chain scission and oxidative degradation — dramatically accelerating wear and fatigu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cascade: UHMWPE wear particles (0.1–1 µm diameter) are generated at the articulating surface; particles are ingested by synovial macrophages and histiocytes; macrophages release pro-inflammatory cytokines (IL-1β, TNF-α, IL-6, PGE2); cytokines upregulate RANKL on osteoblasts; RANKL activates osteoclast precursors via RANK; osteoclasts resorb bone adjacent to the implant → osteolysis → implant loosening → revision; this biological cascade is identical in hip and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ccelerating Polyethylene Wear]]></a:t>
            </a:r>
            <a:br/>
            <a:br/>
            <a:r>
              <a:rPr lang="en-US" strike="noStrike" sz="1400" spc="0" u="none" cap="none">
                <a:solidFill>
                  <a:srgbClr val="1E293B">
                    <a:alpha val="100000"/>
                  </a:srgbClr>
                </a:solidFill>
                <a:latin typeface="Calibri"/>
              </a:rPr>
              <a:t><![CDATA[Component malalignment: the most important modifiable factor; varus or valgus malalignment concentrates contact stress on the medial or lateral tibial polyethylene surface respectively; posterior tibial slope (excessive posterior tibial slope increases posterior translation of the tibial insert and accelerates posterior polyethylene wear); femoral component internal rotation (shifts contact force to the lateral compartment); correct component alignment in both coronal and sagittal planes is the single most effective strategy for reducing polyethylene wear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ethylene thickness: the minimum clinically acceptable tibial insert thickness is generally accepted as 8–10 mm; thinner inserts (<6 mm) have dramatically higher wear rates and fatigue failure risk; an inadequate tibial insert thickness is a recognised independent risk factor for early polyethylene failure; in revision TKA, using the thinnest insert that achieves stability should be balanced against the wear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by gamma irradiation in air — the historical disaster: from the 1970s–1990s, most polyethylene components were sterilised by gamma irradiation in air (21–40 kGy dose); radiation in the presence of oxygen causes free radical chain scission and lipid peroxidation — progressive oxidative degradation that continues for years on the shelf and in vivo; `shelf ageing` (storage for >2 years in air after irradiation) dramatically accelerated oxidative damage before the implant was even implanted; oxidised PE has dramatically lower fracture toughness and fatigue resistance — leading to catastrophic tibial insert fracture and early bearing failure; this was particularly disastrous for specific designs (e.g., Hylamer) which had accelerated oxidative degradation; the solution — sterilisation in inert gas (argon or nitrogen) or vacuum packaging (eliminates oxygen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ly cross-linked polyethylene (HXLPE): irradiation of polyethylene in the absence of oxygen (or followed by a free radical quenching step — remelting or annealing) creates cross-links between the polymer chains, dramatically improving wear resistance (reduced wear by 50–90% vs conventional PE in hip simulator studies); HXLPE is now standard for acetabular liners in THA; for TKA, HXLPE has been adopted more cautiously — the complex kinematics of TKA (multidirectional motion including rotation) create fatigue stresses that may be more concerning with HXLPE (cross-linking improves wear resistance but reduces fracture toughness and fatigue resistance — a trade-off); modern second-generation HXLPE (with sequential irradiation and annealing — `VERILAST`, `XLPE`, `E1` with added vitamin E antioxidant) attempts to optimise both wear resistance and fatigu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2026-06-10T10:14:32Z</dcterms:created>
  <dcterms:modified xsi:type="dcterms:W3CDTF">2026-06-10T10:14:32Z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