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34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Tibia Metaphyseal Fractures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approximately 70% of deformities spontaneously correct or improve significantly over 3–5 years through remodelling; children under 8 years with >3 years of growth remaining have the best remodelling potential; persistent deformity beyond age 8–10 years or deformity >20–25° is less likely to remodel and may require surgical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Acute Fracture]]></a:t>
            </a:r>
            <a:br/>
            <a:br/>
            <a:br/>
            <a:b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Casting Position]]></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greenstick) / buckle — undisplaced or minimally displaced]]></a:t>
            </a:r>
            <a:br/>
            <a:r>
              <a:rPr lang="en-US" strike="noStrike" sz="1400" spc="0" u="none" cap="none">
                <a:solidFill>
                  <a:srgbClr val="1E293B">
                    <a:alpha val="100000"/>
                  </a:srgbClr>
                </a:solidFill>
                <a:latin typeface="Calibri"/>
              </a:rPr>
              <a:t><![CDATA[Long leg cast (above-knee plaster extending to the thigh); cast in slight varus (approximately 5° of varus, neutral, or full correction of any valgus tendency) to potentially counteract the Cozen valgus tendency; the concept of casting in `slight varus` to prevent valgus is controversial but widely practised]]></a:t>
            </a:r>
            <a:br/>
            <a:r>
              <a:rPr lang="en-US" strike="noStrike" sz="1400" spc="0" u="none" cap="none">
                <a:solidFill>
                  <a:srgbClr val="1E293B">
                    <a:alpha val="100000"/>
                  </a:srgbClr>
                </a:solidFill>
                <a:latin typeface="Calibri"/>
              </a:rPr>
              <a:t><![CDATA[Slight varus or neutral; avoid any valgus in the cast — this will only worsen the deformity; ensure adequate molding of the cast to maintain position]]></a:t>
            </a:r>
            <a:br/>
            <a:r>
              <a:rPr lang="en-US" strike="noStrike" sz="1400" spc="0" u="none" cap="none">
                <a:solidFill>
                  <a:srgbClr val="1E293B">
                    <a:alpha val="100000"/>
                  </a:srgbClr>
                </a:solidFill>
                <a:latin typeface="Calibri"/>
              </a:rPr>
              <a:t><![CDATA[6–8 weeks depending on age and fracture pattern; serial X-rays to monito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transverse or displaced fracture]]></a:t>
            </a:r>
            <a:br/>
            <a:r>
              <a:rPr lang="en-US" strike="noStrike" sz="1400" spc="0" u="none" cap="none">
                <a:solidFill>
                  <a:srgbClr val="1E293B">
                    <a:alpha val="100000"/>
                  </a:srgbClr>
                </a:solidFill>
                <a:latin typeface="Calibri"/>
              </a:rPr>
              <a:t><![CDATA[Closed reduction (under GA) + long leg cast; anatomical or slight varus reduction; if reduction cannot be maintained — percutaneous K-wire fixation to maintain reduction; open reduction rarely required]]></a:t>
            </a:r>
            <a:br/>
            <a:r>
              <a:rPr lang="en-US" strike="noStrike" sz="1400" spc="0" u="none" cap="none">
                <a:solidFill>
                  <a:srgbClr val="1E293B">
                    <a:alpha val="100000"/>
                  </a:srgbClr>
                </a:solidFill>
                <a:latin typeface="Calibri"/>
              </a:rPr>
              <a:t><![CDATA[Slight varus reduction; assess on fluoroscopy; cast in full extension to prevent flexion contracture]]></a:t>
            </a:r>
            <a:br/>
            <a:r>
              <a:rPr lang="en-US" strike="noStrike" sz="1400" spc="0" u="none" cap="none">
                <a:solidFill>
                  <a:srgbClr val="1E293B">
                    <a:alpha val="100000"/>
                  </a:srgbClr>
                </a:solidFill>
                <a:latin typeface="Calibri"/>
              </a:rPr>
              <a:t><![CDATA[6–8 weeks; weight-bearing as tolerated in cast after 3–4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ight varus` casting controversy: some surgeons deliberately reduce to slight varus or cast in slight varus to counteract the expected valgus tendency; others argue this is ineffective as the Cozen phenomenon occurs regardless of casting position and is driven by asymmetric physeal growth; no high-level evidence establishes that casting in varus prevents the Cozen phenomenon; however, it is widely recommended as a precautionary measure and logical given the expected deformity — avoiding any valgus in the cast is universally recommended; avoid any residual valgus in the fracture position as this will be additive to the subsequent Cozen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for the acute fracture: open fractures; irreducible fractures; neurovascular compromise; polytrauma (facilitating nursing and physiotherapy); associated ipsilateral femoral fracture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Established Valgus Deformity]]></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valgus (<2 years post-fracture), age <8 years, >3 years growth remaining, deformity <20°]]></a:t>
            </a:r>
            <a:br/>
            <a:r>
              <a:rPr lang="en-US" strike="noStrike" sz="1400" spc="0" u="none" cap="none">
                <a:solidFill>
                  <a:srgbClr val="1E293B">
                    <a:alpha val="100000"/>
                  </a:srgbClr>
                </a:solidFill>
                <a:latin typeface="Calibri"/>
              </a:rPr>
              <a:t><![CDATA[Watchful waiting — observe with serial standing AP long-leg (hip-to-ankle) radiographs every 6–12 months; the majority of deformities <20° will spontaneously correct over 2–3 years through remodelling; no brace or intervention is required unless deformity is progressing rapidly]]></a:t>
            </a:r>
            <a:br/>
            <a:r>
              <a:rPr lang="en-US" strike="noStrike" sz="1400" spc="0" u="none" cap="none">
                <a:solidFill>
                  <a:srgbClr val="1E293B">
                    <a:alpha val="100000"/>
                  </a:srgbClr>
                </a:solidFill>
                <a:latin typeface="Calibri"/>
              </a:rPr>
              <a:t><![CDATA[70% of deformities correct spontaneously; early observation avoids unnecessary surgery; reassure family; document the deformity trend on serial measurements (mechanical tibiofemoral angle on long-leg 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ve deformity, age 5–10 years, >2 years growth remaining, deformity >10–15° and not resolving]]></a:t>
            </a:r>
            <a:br/>
            <a:r>
              <a:rPr lang="en-US" strike="noStrike" sz="1400" spc="0" u="none" cap="none">
                <a:solidFill>
                  <a:srgbClr val="1E293B">
                    <a:alpha val="100000"/>
                  </a:srgbClr>
                </a:solidFill>
                <a:latin typeface="Calibri"/>
              </a:rPr>
              <a:t><![CDATA[Guided growth — medial proximal tibial hemiepiphysiodesis using a tension band plate (8-plate/staple); tethers the medial proximal tibial physis, allowing the lateral physis to continue growing and gradually correcting the valgus deformity; reversible when plate removed; requires regular follow-up to avoid overcorrection; most preferred modern technique for progressive deformity with sufficient growth remaining]]></a:t>
            </a:r>
            <a:br/>
            <a:r>
              <a:rPr lang="en-US" strike="noStrike" sz="1400" spc="0" u="none" cap="none">
                <a:solidFill>
                  <a:srgbClr val="1E293B">
                    <a:alpha val="100000"/>
                  </a:srgbClr>
                </a:solidFill>
                <a:latin typeface="Calibri"/>
              </a:rPr>
              <a:t><![CDATA[Corrects at approximately 1–2° per month of growth; timing the plate removal is crucial to prevent overcorrection; fibular hemiepiphysiodesis may also be needed if the fibula is driving the valgus; the `gradual correction` approach is preferred over acute osteotomy in children with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near skeletal maturity, >20–25° valgus, failed observation]]></a:t>
            </a:r>
            <a:br/>
            <a:r>
              <a:rPr lang="en-US" strike="noStrike" sz="1400" spc="0" u="none" cap="none">
                <a:solidFill>
                  <a:srgbClr val="1E293B">
                    <a:alpha val="100000"/>
                  </a:srgbClr>
                </a:solidFill>
                <a:latin typeface="Calibri"/>
              </a:rPr>
              <a:t><![CDATA[Corrective proximal tibial osteotomy — medial closing wedge or lateral opening wedge osteotomy to acutely correct the residual valgus deformity; internal fixation with plate and screws; most appropriate for adolescents approaching or at skeletal maturity where guided growth will not be effective]]></a:t>
            </a:r>
            <a:br/>
            <a:r>
              <a:rPr lang="en-US" strike="noStrike" sz="1400" spc="0" u="none" cap="none">
                <a:solidFill>
                  <a:srgbClr val="1E293B">
                    <a:alpha val="100000"/>
                  </a:srgbClr>
                </a:solidFill>
                <a:latin typeface="Calibri"/>
              </a:rPr>
              <a:t><![CDATA[Must also address any associated distal fibular overgrowth; risk of compartment syndrome post-osteotomy; monitor closely; fixation until union; may combine with epiphysiodesis if some growth rem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 Imaging Assessment]]></a:t>
            </a:r>
            <a:br/>
            <a:br/>
            <a:r>
              <a:rPr lang="en-US" strike="noStrike" sz="1400" spc="0" u="none" cap="none">
                <a:solidFill>
                  <a:srgbClr val="1E293B">
                    <a:alpha val="100000"/>
                  </a:srgbClr>
                </a:solidFill>
                <a:latin typeface="Calibri"/>
              </a:rPr>
              <a:t><![CDATA[Standing AP long-leg radiograph (hip-to-ankle): essential for measuring the mechanical tibiofemoral angle, the tibial deformity angle (TDA — the angle between the tibial axis and the joint line of the proximal tibia), and assessing whether deformity is in the tibia, femur, or both; the centre of rotation of angulation (CORA) — the level of maximum angular deformity — must be identified for accurate osteotomy planning; in Cozen phenomenon, the deformity is typically at the proximal tibial metaphysis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zen L. Fracture of the proximal portion of the tibia in children followed by valgus deformity. Surg Gynecol Obstet. 1953;97:183–188.]]></a:t>
            </a:r>
            <a:br/>
            <a:r>
              <a:rPr lang="en-US" strike="noStrike" sz="1200" spc="0" u="none" cap="none">
                <a:solidFill>
                  <a:srgbClr val="1E293B">
                    <a:alpha val="100000"/>
                  </a:srgbClr>
                </a:solidFill>
                <a:latin typeface="Calibri"/>
              </a:rPr>
              <a:t><![CDATA[Balthazar DA, Pappas AM. Acquired valgus deformity of the tibia in children. J Pediatr Orthop. 1984.]]></a:t>
            </a:r>
            <a:br/>
            <a:r>
              <a:rPr lang="en-US" strike="noStrike" sz="1200" spc="0" u="none" cap="none">
                <a:solidFill>
                  <a:srgbClr val="1E293B">
                    <a:alpha val="100000"/>
                  </a:srgbClr>
                </a:solidFill>
                <a:latin typeface="Calibri"/>
              </a:rPr>
              <a:t><![CDATA[Zionts LE, MacEwen GD. Spontaneous improvement of post-traumatic tibia valga. J Bone Joint Surg Am. 1986.]]></a:t>
            </a:r>
            <a:br/>
            <a:r>
              <a:rPr lang="en-US" strike="noStrike" sz="1200" spc="0" u="none" cap="none">
                <a:solidFill>
                  <a:srgbClr val="1E293B">
                    <a:alpha val="100000"/>
                  </a:srgbClr>
                </a:solidFill>
                <a:latin typeface="Calibri"/>
              </a:rPr>
              <a:t><![CDATA[Ogden JA et al. Proximal tibial epiphyseal and metaphyseal fractures. J Pediatr Orthop. 1982.]]></a:t>
            </a:r>
            <a:br/>
            <a:r>
              <a:rPr lang="en-US" strike="noStrike" sz="1200" spc="0" u="none" cap="none">
                <a:solidFill>
                  <a:srgbClr val="1E293B">
                    <a:alpha val="100000"/>
                  </a:srgbClr>
                </a:solidFill>
                <a:latin typeface="Calibri"/>
              </a:rPr>
              <a:t><![CDATA[Feldman DS et al. Proximal tibial valgus deformity after fracture in children. J Pediatr Orthop. 2003.]]></a:t>
            </a:r>
            <a:br/>
            <a:r>
              <a:rPr lang="en-US" strike="noStrike" sz="1200" spc="0" u="none" cap="none">
                <a:solidFill>
                  <a:srgbClr val="1E293B">
                    <a:alpha val="100000"/>
                  </a:srgbClr>
                </a:solidFill>
                <a:latin typeface="Calibri"/>
              </a:rPr>
              <a:t><![CDATA[Padman M et al. Guided growth of proximal tibial valgus deformity. J Pediatr Orthop.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ang M. Children`s Fractures. 3rd ed. Lippincott; 198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ccurs in ages 3–6; risk of late valgus (Cozen phenomenon) due to asymmetric overgrowth. Usually metaphyseal greenstick/complete fractures from low‑energy mechanisms (trampoline, slide). Treat with long‑leg cast in slight varus; close follow‑up for 12–18 months. Most remodel; corrective osteotomy for persistent valgus >10–15° after growth potential declines. Beware associated fibular injury and compartment syndrome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Tibia Metaphyseal Fractures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Proximal tibial metaphyseal fractures in children are deceptively problematic injuries. Although they appear minimally displaced or undisplaced on initial radiographs and often seem straightforward to manage, they are notorious for developing a progressive valgus deformity weeks to months after fracture — the Cozen phenomenon. Understanding the aetiology of this valgus overgrowth, the controversies surrounding prevention, and the long-term management of established deformity is essential for any paediatric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ographics: most common in children aged 2–8 years; peak incidence 3–6 years; the greenstick or incomplete nature of the fracture in young children is the typical pattern; direct trauma (playground falls, bicycle-related) or valgus stress mechanism; the proximal tibial metaphysis in young children is a rapidly growing region with abundant vascularity — factors that contribute to asymmetric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oximal tibial metaphyseal fractures are typically described by their pattern — complete transverse, incomplete (greenstick — most common in this region), buckle/torus, or Salter-Harris physeal fractures (separate entity — epiphyseal fractures of the proximal tibia); the greenstick fracture pattern with an intact medial periosteum and cortex is the most commonly associated with subsequent valgus deformity; associated fibular fractures are less common than in diaphyseal fractures and their presence or absence may influenc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displacement: paradoxically, initially undisplaced or minimally displaced fractures carry the highest risk of progressive valgus deformity — the `Cozen phenomenon`; moderate-to-severely displaced fractures that are reduced do not consistently develop the same post-fracture valgus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zen Phenomenon]]></a:t>
            </a:r>
            <a:br/>
            <a:br/>
            <a:r>
              <a:rPr lang="en-US" strike="noStrike" sz="1400" spc="0" u="none" cap="none">
                <a:solidFill>
                  <a:srgbClr val="1E293B">
                    <a:alpha val="100000"/>
                  </a:srgbClr>
                </a:solidFill>
                <a:latin typeface="Calibri"/>
              </a:rPr>
              <a:t><![CDATA[Definition: the development of progressive tibia valga (valgus deformity of the proximal tibia) following a proximal tibial metaphyseal fracture in a child, beginning weeks after injury and progressing over months to years; first described by Cozen in 1953; occurs even when initial reduction was anatomical or the fracture was minimally displaced; the deformity typically becomes apparent 3–6 months post-fracture and may continue to progress for 1–3 years before reaching a plateau or partially remodel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gnitude: the valgus deformity can range from mild (5–10°) to severe (>30°); most commonly 15–25° of valgus develops; this represents a significant cosmetic and functional concern; the deformity is rarely associated with leg length discrepancy (both tibiae typically grow at similar rates) — this distinguishes the Cozen phenomenon from growth arrest, which causes both deformity and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the controversy: the mechanism of the Cozen phenomenon remains incompletely understood and several theories exist: (1) Periosteal tethering hypothesis — the intact medial periosteum at the fracture site tethers the medial cortex, reducing growth on the medial side while the lateral cortex grows unconstrained; (2) Interposition of soft tissue — the pes anserinus tendon insertion (sartorius, gracilis, semitendinosus) medially is disrupted or compressed by the fracture callus, creating asymmetric medial tethering; (3) Asymmetric stimulation of the proximal tibial physis — fracture haemarthrosis and hyperaemia selectively stimulate the lateral portion of the proximal tibial physis (closer to the fracture callus) causing accelerated lateral growth; (4) Inadequate reduction of medial comminution — any medial cortical impaction that is not recognised creates a medial height deficit, allowing relative lateral growth; the periosteal tethering and physeal stimulation theories have the most supporting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5">
  <a:themeElements>
    <a:clrScheme name="Theme3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2026-05-27T01:24:31Z</dcterms:created>
  <dcterms:modified xsi:type="dcterms:W3CDTF">2026-05-27T01:24:31Z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