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281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Radiographic Signs of Ricket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r>
              <a:rPr lang="en-US" strike="noStrike" sz="1400" spc="0" u="none" cap="none">
                <a:solidFill>
                  <a:srgbClr val="1E293B">
                    <a:alpha val="100000"/>
                  </a:srgbClr>
                </a:solidFill>
                <a:latin typeface="Calibri"/>
              </a:rPr>
              <a:t><![CDATA[Concave deformity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r>
              <a:rPr lang="en-US" strike="noStrike" sz="1400" spc="0" u="none" cap="none">
                <a:solidFill>
                  <a:srgbClr val="1E293B">
                    <a:alpha val="100000"/>
                  </a:srgbClr>
                </a:solidFill>
                <a:latin typeface="Calibri"/>
              </a:rPr>
              <a:t><![CDATA[Irregular metaphyseal margi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widening]]></a:t>
            </a:r>
            <a:br/>
            <a:r>
              <a:rPr lang="en-US" strike="noStrike" sz="1400" spc="0" u="none" cap="none">
                <a:solidFill>
                  <a:srgbClr val="1E293B">
                    <a:alpha val="100000"/>
                  </a:srgbClr>
                </a:solidFill>
                <a:latin typeface="Calibri"/>
              </a:rPr>
              <a:t><![CDATA[Expansion of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r>
              <a:rPr lang="en-US" strike="noStrike" sz="1400" spc="0" u="none" cap="none">
                <a:solidFill>
                  <a:srgbClr val="1E293B">
                    <a:alpha val="100000"/>
                  </a:srgbClr>
                </a:solidFill>
                <a:latin typeface="Calibri"/>
              </a:rPr>
              <a:t><![CDATA[Thickened 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zed osteopenia]]></a:t>
            </a:r>
            <a:br/>
            <a:r>
              <a:rPr lang="en-US" strike="noStrike" sz="1400" spc="0" u="none" cap="none">
                <a:solidFill>
                  <a:srgbClr val="1E293B">
                    <a:alpha val="100000"/>
                  </a:srgbClr>
                </a:solidFill>
                <a:latin typeface="Calibri"/>
              </a:rPr>
              <a:t><![CDATA[Reduced bone den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Cupping]]></a:t>
            </a:r>
            <a:br/>
            <a:br/>
            <a:br/>
            <a:br/>
            <a:br/>
            <a:r>
              <a:rPr lang="en-US" strike="noStrike" sz="1400" spc="0" u="none" cap="none">
                <a:solidFill>
                  <a:srgbClr val="1E293B">
                    <a:alpha val="100000"/>
                  </a:srgbClr>
                </a:solidFill>
                <a:latin typeface="Calibri"/>
              </a:rPr>
              <a:t><![CDATA[Metaphyseal cupping refers to a concave deformity of the metaphysis adjacent to the growth plate. This occurs because the poorly mineralized cartilage cannot withstand mechanical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taphysis becomes curved and appears cup shaped on radiographs. This is one of the classic radiological features of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physeal Fraying]]></a:t>
            </a:r>
            <a:br/>
            <a:br/>
            <a:br/>
            <a:br/>
            <a:br/>
            <a:r>
              <a:rPr lang="en-US" strike="noStrike" sz="1400" spc="0" u="none" cap="none">
                <a:solidFill>
                  <a:srgbClr val="1E293B">
                    <a:alpha val="100000"/>
                  </a:srgbClr>
                </a:solidFill>
                <a:latin typeface="Calibri"/>
              </a:rPr>
              <a:t><![CDATA[Fraying describes the irregular and indistinct margins of the metaphysis seen on radiographs. Instead of the normal sharp metaphyseal border, the bone appears fuzzy and irregu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occurs because mineralization at the growth plate is defective, resulting in disorganized cartilage and osteoid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a:t>
            </a:r>
            <a:br/>
            <a:br/>
            <a:br/>
            <a:br/>
            <a:br/>
            <a:r>
              <a:rPr lang="en-US" strike="noStrike" sz="1400" spc="0" u="none" cap="none">
                <a:solidFill>
                  <a:srgbClr val="1E293B">
                    <a:alpha val="100000"/>
                  </a:srgbClr>
                </a:solidFill>
                <a:latin typeface="Calibri"/>
              </a:rPr>
              <a:t><![CDATA[One of the earliest radiographic features of rickets is widening of the growth plate. Normally the physis appears as a thin radiolucent line separating the epiphysis from the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rickets the physis becomes widened because cartilage accumulates without proper mineralization. This results in a thicker and more irregular growth plate on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itional Skeletal Changes]]></a:t>
            </a:r>
            <a:br/>
            <a:br/>
            <a:br/>
            <a:br/>
            <a:br/>
            <a:r>
              <a:rPr lang="en-US" strike="noStrike" sz="1400" spc="0" u="none" cap="none">
                <a:solidFill>
                  <a:srgbClr val="1E293B">
                    <a:alpha val="100000"/>
                  </a:srgbClr>
                </a:solidFill>
                <a:latin typeface="Calibri"/>
              </a:rPr>
              <a:t><![CDATA[In advanced cases of rickets, several other skeletal abnormalities may develop due to bone weak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wing of long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chitic rosary at costochondral jun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closure of fontanel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ning of wris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s in severe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skeletal deformities occur because poorly mineralized bone cannot withstand normal mechanical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Imaging in Diagnosis]]></a:t>
            </a:r>
            <a:br/>
            <a:br/>
            <a:br/>
            <a:br/>
            <a:br/>
            <a:r>
              <a:rPr lang="en-US" strike="noStrike" sz="1400" spc="0" u="none" cap="none">
                <a:solidFill>
                  <a:srgbClr val="1E293B">
                    <a:alpha val="100000"/>
                  </a:srgbClr>
                </a:solidFill>
                <a:latin typeface="Calibri"/>
              </a:rPr>
              <a:t><![CDATA[Radiographs remain the primary imaging modality for diagnosing rickets. Wrist radiographs are often sufficient to demonstrate the typical metaphyseal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llow up radiographs are also useful in monitoring response to treatment. With appropriate therapy, metaphyseal abnormalities gradually resolve and normal mineralization resum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Rickets affects the growing skeleton in childr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cause is vitamin D deficienc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cal radiographic signs include metaphyseal cupping and fray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plate widening is an early radiographic fe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commonly used for dia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lick MF Vitamin D Deficiency New England Journal of Medicine]]></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Orthobullets Rickets]]></a:t>
            </a:r>
            <a:br/>
            <a:r>
              <a:rPr lang="en-US" strike="noStrike" sz="1200" spc="0" u="none" cap="none">
                <a:solidFill>
                  <a:srgbClr val="1E293B">
                    <a:alpha val="100000"/>
                  </a:srgbClr>
                </a:solidFill>
                <a:latin typeface="Calibri"/>
              </a:rPr>
              <a:t><![CDATA[WHO Nutritional Ricket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Radiographic Signs of Ricket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Widened physes with cupping and fraying at metaphysis; generalized osteopenia. Rachitic rosary at costochondral junction; Harrison’s sulcus due to diaphragmatic pull. Looser’s zones (pseudofractures) in osteomalacia; bowing deformities. Correct metabolic defect first; orthopedic correction after medical thera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Rickets is a metabolic bone disorder occurring in children due to defective mineralization of the growing bone and cartilage at the epiphyseal growth plate. It is most commonly caused by vitamin D deficiency, although abnormalities in calcium metabolism, phosphate metabolism, or genetic disorders may also lead to rick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rickets affects the growing skeleton, its radiographic features are most prominent at the physes of rapidly growing bones such as the distal radius, distal ulna, distal femur, and proximal tibia. Radiographs play a crucial role in diagnosing rickets and assessing disease seve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ssical radiological signs of rickets reflect abnormalities in endochondral ossification. These include widening of the growth plate, metaphyseal changes such as cupping and fraying, and generalized osteopenia. Recognition of these characteristic features is essential for early diagnosis and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of Rickets]]></a:t>
            </a:r>
            <a:br/>
            <a:br/>
            <a:br/>
            <a:br/>
            <a:br/>
            <a:r>
              <a:rPr lang="en-US" strike="noStrike" sz="1400" spc="0" u="none" cap="none">
                <a:solidFill>
                  <a:srgbClr val="1E293B">
                    <a:alpha val="100000"/>
                  </a:srgbClr>
                </a:solidFill>
                <a:latin typeface="Calibri"/>
              </a:rPr>
              <a:t><![CDATA[Normal bone growth occurs through endochondral ossification at the growth plate. In rickets, deficiency of vitamin D or disturbances in mineral metabolism lead to impaired mineralization of osteoid an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results in accumulation of unmineralized osteoid at the growth plate and metaphysis. The growth plate becomes widened and irregular because calcification of cartilage fails to occur proper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ive mineralization of oste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ilure of normal endochondral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cumulation of unmineralized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al weakness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biological changes are responsible for the typical radiographic findings seen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es of Rickets]]></a:t>
            </a:r>
            <a:br/>
            <a:br/>
            <a:br/>
            <a:br/>
            <a:br/>
            <a:r>
              <a:rPr lang="en-US" strike="noStrike" sz="1400" spc="0" u="none" cap="none">
                <a:solidFill>
                  <a:srgbClr val="1E293B">
                    <a:alpha val="100000"/>
                  </a:srgbClr>
                </a:solidFill>
                <a:latin typeface="Calibri"/>
              </a:rPr>
              <a:t><![CDATA[Although nutritional vitamin D deficiency remains the most common cause worldwide, several other conditions may result in ricke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tamin D deficiency]]></a:t>
            </a:r>
            <a:br/>
            <a:r>
              <a:rPr lang="en-US" strike="noStrike" sz="1400" spc="0" u="none" cap="none">
                <a:solidFill>
                  <a:srgbClr val="1E293B">
                    <a:alpha val="100000"/>
                  </a:srgbClr>
                </a:solidFill>
                <a:latin typeface="Calibri"/>
              </a:rPr>
              <a:t><![CDATA[Reduced calcium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kidney disease]]></a:t>
            </a:r>
            <a:br/>
            <a:r>
              <a:rPr lang="en-US" strike="noStrike" sz="1400" spc="0" u="none" cap="none">
                <a:solidFill>
                  <a:srgbClr val="1E293B">
                    <a:alpha val="100000"/>
                  </a:srgbClr>
                </a:solidFill>
                <a:latin typeface="Calibri"/>
              </a:rPr>
              <a:t><![CDATA[Impaired vitamin D metabol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pophosphatemic rickets]]></a:t>
            </a:r>
            <a:br/>
            <a:r>
              <a:rPr lang="en-US" strike="noStrike" sz="1400" spc="0" u="none" cap="none">
                <a:solidFill>
                  <a:srgbClr val="1E293B">
                    <a:alpha val="100000"/>
                  </a:srgbClr>
                </a:solidFill>
                <a:latin typeface="Calibri"/>
              </a:rPr>
              <a:t><![CDATA[Renal phosphate wa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bsorption syndromes]]></a:t>
            </a:r>
            <a:br/>
            <a:r>
              <a:rPr lang="en-US" strike="noStrike" sz="1400" spc="0" u="none" cap="none">
                <a:solidFill>
                  <a:srgbClr val="1E293B">
                    <a:alpha val="100000"/>
                  </a:srgbClr>
                </a:solidFill>
                <a:latin typeface="Calibri"/>
              </a:rPr>
              <a:t><![CDATA[Reduced nutrient absor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ical Radiographic Sites]]></a:t>
            </a:r>
            <a:br/>
            <a:br/>
            <a:br/>
            <a:br/>
            <a:br/>
            <a:r>
              <a:rPr lang="en-US" strike="noStrike" sz="1400" spc="0" u="none" cap="none">
                <a:solidFill>
                  <a:srgbClr val="1E293B">
                    <a:alpha val="100000"/>
                  </a:srgbClr>
                </a:solidFill>
                <a:latin typeface="Calibri"/>
              </a:rPr>
              <a:t><![CDATA[Radiological evaluation of rickets usually focuses on bones with active growth plates. These areas show the most prominent abnormal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a:t>
            </a:r>
            <a:br/>
            <a:r>
              <a:rPr lang="en-US" strike="noStrike" sz="1400" spc="0" u="none" cap="none">
                <a:solidFill>
                  <a:srgbClr val="1E293B">
                    <a:alpha val="100000"/>
                  </a:srgbClr>
                </a:solidFill>
                <a:latin typeface="Calibri"/>
              </a:rPr>
              <a:t><![CDATA[Region]]></a:t>
            </a:r>
            <a:br/>
            <a:r>
              <a:rPr lang="en-US" strike="noStrike" sz="1400" spc="0" u="none" cap="none">
                <a:solidFill>
                  <a:srgbClr val="1E293B">
                    <a:alpha val="100000"/>
                  </a:srgbClr>
                </a:solidFill>
                <a:latin typeface="Calibri"/>
              </a:rPr>
              <a:t><![CDATA[Reason for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Rapid growth plat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Radiographic Signs of Ricket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ulna]]></a:t>
            </a:r>
            <a:br/>
            <a:r>
              <a:rPr lang="en-US" strike="noStrike" sz="1400" spc="0" u="none" cap="none">
                <a:solidFill>
                  <a:srgbClr val="1E293B">
                    <a:alpha val="100000"/>
                  </a:srgbClr>
                </a:solidFill>
                <a:latin typeface="Calibri"/>
              </a:rPr>
              <a:t><![CDATA[Wrist]]></a:t>
            </a:r>
            <a:br/>
            <a:r>
              <a:rPr lang="en-US" strike="noStrike" sz="1400" spc="0" u="none" cap="none">
                <a:solidFill>
                  <a:srgbClr val="1E293B">
                    <a:alpha val="100000"/>
                  </a:srgbClr>
                </a:solidFill>
                <a:latin typeface="Calibri"/>
              </a:rPr>
              <a:t><![CDATA[Common site of metaphyseal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emur]]></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High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tibia]]></a:t>
            </a:r>
            <a:br/>
            <a:r>
              <a:rPr lang="en-US" strike="noStrike" sz="1400" spc="0" u="none" cap="none">
                <a:solidFill>
                  <a:srgbClr val="1E293B">
                    <a:alpha val="100000"/>
                  </a:srgbClr>
                </a:solidFill>
                <a:latin typeface="Calibri"/>
              </a:rPr>
              <a:t><![CDATA[Knee]]></a:t>
            </a:r>
            <a:br/>
            <a:r>
              <a:rPr lang="en-US" strike="noStrike" sz="1400" spc="0" u="none" cap="none">
                <a:solidFill>
                  <a:srgbClr val="1E293B">
                    <a:alpha val="100000"/>
                  </a:srgbClr>
                </a:solidFill>
                <a:latin typeface="Calibri"/>
              </a:rPr>
              <a:t><![CDATA[Active bone grow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rist radiographs are often used as the first imaging study when rickets is suspec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Radiographic Signs of Rickets]]></a:t>
            </a:r>
            <a:br/>
            <a:br/>
            <a:br/>
            <a:br/>
            <a:br/>
            <a:r>
              <a:rPr lang="en-US" strike="noStrike" sz="1400" spc="0" u="none" cap="none">
                <a:solidFill>
                  <a:srgbClr val="1E293B">
                    <a:alpha val="100000"/>
                  </a:srgbClr>
                </a:solidFill>
                <a:latin typeface="Calibri"/>
              </a:rPr>
              <a:t><![CDATA[Several characteristic radiographic signs are observed in patients with rickets. These changes reflect abnormalities at the growth plate and metaphy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Sign]]></a:t>
            </a:r>
            <a:br/>
            <a:r>
              <a:rPr lang="en-US" strike="noStrike" sz="1400" spc="0" u="none" cap="none">
                <a:solidFill>
                  <a:srgbClr val="1E293B">
                    <a:alpha val="100000"/>
                  </a:srgbClr>
                </a:solidFill>
                <a:latin typeface="Calibri"/>
              </a:rPr>
              <a:t><![CDATA[Descri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
  <a:themeElements>
    <a:clrScheme name="Theme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2026-06-15T08:25:11Z</dcterms:created>
  <dcterms:modified xsi:type="dcterms:W3CDTF">2026-06-15T08:25:11Z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