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2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ision TKA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fect Classification — AORI]]></a:t>
            </a:r>
            <a:br/>
            <a:br/>
            <a:br/>
            <a:br/>
            <a:br/>
            <a:r>
              <a:rPr lang="en-US" strike="noStrike" sz="1400" spc="0" u="none" cap="none">
                <a:solidFill>
                  <a:srgbClr val="1E293B">
                    <a:alpha val="100000"/>
                  </a:srgbClr>
                </a:solidFill>
                <a:latin typeface="Calibri"/>
              </a:rPr>
              <a:t><![CDATA[AORI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one Quality]]></a:t>
            </a:r>
            <a:br/>
            <a:r>
              <a:rPr lang="en-US" strike="noStrike" sz="1400" spc="0" u="none" cap="none">
                <a:solidFill>
                  <a:srgbClr val="1E293B">
                    <a:alpha val="100000"/>
                  </a:srgbClr>
                </a:solidFill>
                <a:latin typeface="Calibri"/>
              </a:rPr>
              <a:t><![CDATA[Reconstruction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nor bone loss; metaphyseal bone intact; small contained defect]]></a:t>
            </a:r>
            <a:br/>
            <a:r>
              <a:rPr lang="en-US" strike="noStrike" sz="1400" spc="0" u="none" cap="none">
                <a:solidFill>
                  <a:srgbClr val="1E293B">
                    <a:alpha val="100000"/>
                  </a:srgbClr>
                </a:solidFill>
                <a:latin typeface="Calibri"/>
              </a:rPr>
              <a:t><![CDATA[Good cancellous bone support; standard resection level adequate]]></a:t>
            </a:r>
            <a:br/>
            <a:r>
              <a:rPr lang="en-US" strike="noStrike" sz="1400" spc="0" u="none" cap="none">
                <a:solidFill>
                  <a:srgbClr val="1E293B">
                    <a:alpha val="100000"/>
                  </a:srgbClr>
                </a:solidFill>
                <a:latin typeface="Calibri"/>
              </a:rPr>
              <a:t><![CDATA[Bone cement alone (small <5 mm cavitary defects); standard revision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Moderate bone loss; metaphyseal damage; IIA = single condyle/plateau involved; IIB = both condyles/plateau involved]]></a:t>
            </a:r>
            <a:br/>
            <a:r>
              <a:rPr lang="en-US" strike="noStrike" sz="1400" spc="0" u="none" cap="none">
                <a:solidFill>
                  <a:srgbClr val="1E293B">
                    <a:alpha val="100000"/>
                  </a:srgbClr>
                </a:solidFill>
                <a:latin typeface="Calibri"/>
              </a:rPr>
              <a:t><![CDATA[Metaphyseal compromise; standard resection level requires bone reconstruction]]></a:t>
            </a:r>
            <a:br/>
            <a:r>
              <a:rPr lang="en-US" strike="noStrike" sz="1400" spc="0" u="none" cap="none">
                <a:solidFill>
                  <a:srgbClr val="1E293B">
                    <a:alpha val="100000"/>
                  </a:srgbClr>
                </a:solidFill>
                <a:latin typeface="Calibri"/>
              </a:rPr>
              <a:t><![CDATA[Modular metal augments (wedges and blocks — fills the defect while raising the joint line to the correct level); cancellous bone graft for contained defects; stemmed revision components to off-load the defect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bone loss; metaphyseal deficient; loss of collateral ligament attachment (ligament attachment to bone lost — compromises stability); the most complex category]]></a:t>
            </a:r>
            <a:br/>
            <a:r>
              <a:rPr lang="en-US" strike="noStrike" sz="1400" spc="0" u="none" cap="none">
                <a:solidFill>
                  <a:srgbClr val="1E293B">
                    <a:alpha val="100000"/>
                  </a:srgbClr>
                </a:solidFill>
                <a:latin typeface="Calibri"/>
              </a:rPr>
              <a:t><![CDATA[Insufficient metaphyseal bone for standard stem fixation]]></a:t>
            </a:r>
            <a:br/>
            <a:r>
              <a:rPr lang="en-US" strike="noStrike" sz="1400" spc="0" u="none" cap="none">
                <a:solidFill>
                  <a:srgbClr val="1E293B">
                    <a:alpha val="100000"/>
                  </a:srgbClr>
                </a:solidFill>
                <a:latin typeface="Calibri"/>
              </a:rPr>
              <a:t><![CDATA[Structural allograft (bulk femoral head or distal femoral allograft to reconstruct the metaphysis); trabecular metal cones/sleeves (porous metaphyseal augments that osseointegrate into residual bone — the preferred modern solution); distal femoral replacement (DFR) mega-prosthesis for Type III femoral defects; hinged constrained implants for ligamentous instability associated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Implant Hierarchy — Constraint]]></a:t>
            </a:r>
            <a:br/>
            <a:br/>
            <a:r>
              <a:rPr lang="en-US" strike="noStrike" sz="1400" spc="0" u="none" cap="none">
                <a:solidFill>
                  <a:srgbClr val="1E293B">
                    <a:alpha val="100000"/>
                  </a:srgbClr>
                </a:solidFill>
                <a:latin typeface="Calibri"/>
              </a:rPr>
              <a:t><![CDATA[The principle of using the minimum constraint necessary: in revision TKA, the surgeon must select the level of implant constraint to match the degree of soft tissue instability; the aim is to use the minimum constraint necessary to achieve stability — excessive constraint transfers stress to the bone-implant interface and accelerates loosening; levels of constraint (from least to most): (1) cruciate-retaining (CR) — requires intact PCL and balanced soft tissues — rarely used in revision; (2) posterior-stabilised (PS) — standard for most primary and some revision cases; (3) constrained condylar knee (CCK) — adds a taller tibial post (cam-and-post) that provides varus-valgus and AP constraint — used for moderate coronal instability in revision; (4) rotating hinge (RHK) — fully linked femur and tibia via a rotating hinge mechanism; used for severe instability (inadequate collateral ligaments) or for reconstruction of massive bone loss in conjunction with Type III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mmed revision components: stems extending into the femoral and tibial diaphysis are used in almost all revision TKA cases; the stem off-loads the metaphyseal bone (which is deficient) and transfers load to the diaphysis; stems may be press-fit (cementless — biological fixation; simpler extraction if further revision needed) or cemented; `hybrid` stem fixation (cemented metaphyseal component + cementless diaphyseal stem) is used with modular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metal (tantalum) cones and sleeves: one of the most significant advances in revision TKA; highly porous tantalum or titanium metaphyseal augments (80% porosity — mimics cancellous bone architecture) are impacted into the metaphyseal defect; their high friction coefficient provides immediate press-fit stability; bone grows into the porous surface over 6–12 weeks providing permanent biological fixation; the revision tibial or femoral component is then cemented into the cone/sleeve; metaphyseal cones reconstruct AORI Type II–III defects and provide a stable platform for the revision implant; they are now the preferred option over bulk structural allograft for most metaphyseal defects in high-volume revision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joint line in revision TKA: restoring the correct joint line level is critical for patellofemoral function, ligament balancing, and clinical outcomes; the joint line is typically elevated (proximally shifted) in revision TKA due to distal femoral bone loss and the use of tibial and femoral augments that raise the joint line; joint line elevation >5 mm is associated with inferior functional outcomes (patella baja, flexion instability, reduced ROM); landmarks for joint line restoration — the fibular head (joint line is approximately 1.5–2 cm above the fibular head); the medial epicondyle (joint line is approximately 3 cm distal to the medial epicondyle); the inferior pole of the patella (joint line is approximately 2 cm distal to the inferior patellar pole in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stable revision TKA — managing flexion-extension gap imbalance: achieving balanced flexion and extension gaps is more challenging in revision TKA than primary TKA due to ligamentous attenuation, bone loss, and distorted anatomy; if the flexion gap exceeds the extension gap (`flexion instability`) — increase the femoral component size (larger femoral component fills the flexion gap) or augment the posterior femoral condyles with modular augments (posterior condylar augments increase the AP dimension of the femoral component, reducing the flexion gap); if the extension gap exceeds the flexion gap — increase the distal femoral augment (raises the femoral component distally, reducing the extension gap); the revision tibial insert thickness is selected to balance both gaps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revision TKA indications (NJR): aseptic loosening (~30%); infection (~20–25%); instability (~15–20%); polyethylene wear; periprosthetic fracture; stiffness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infection FIRST: CRP + ESR + knee aspiration (WBC >3,000/mm³ + >65–80% PMN = PJI) + alpha-defensin (highly specific; unaffected by prior antibiotics); revising an infected TKA without recognising infection =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JA et al. Revision total knee arthroplasty: a comprehensive review of current practice. Orthop Clin North Am. 2012.]]></a:t>
            </a:r>
            <a:br/>
            <a:r>
              <a:rPr lang="en-US" strike="noStrike" sz="1200" spc="0" u="none" cap="none">
                <a:solidFill>
                  <a:srgbClr val="1E293B">
                    <a:alpha val="100000"/>
                  </a:srgbClr>
                </a:solidFill>
                <a:latin typeface="Calibri"/>
              </a:rPr>
              <a:t><![CDATA[Parvizi J et al. The 2018 International Consensus Meeting on musculoskeletal infection definition of periprosthetic joint infection. Arthroplasty. 2018.]]></a:t>
            </a:r>
            <a:br/>
            <a:r>
              <a:rPr lang="en-US" strike="noStrike" sz="1200" spc="0" u="none" cap="none">
                <a:solidFill>
                  <a:srgbClr val="1E293B">
                    <a:alpha val="100000"/>
                  </a:srgbClr>
                </a:solidFill>
                <a:latin typeface="Calibri"/>
              </a:rPr>
              <a:t><![CDATA[Engh GA, Ammeen DJ. Bone loss with revision total knee arthroplasty: defect classification and alternatives for reconstruction. Instr Course Lect. 1999;48:167–175.]]></a:t>
            </a:r>
            <a:br/>
            <a:r>
              <a:rPr lang="en-US" strike="noStrike" sz="1200" spc="0" u="none" cap="none">
                <a:solidFill>
                  <a:srgbClr val="1E293B">
                    <a:alpha val="100000"/>
                  </a:srgbClr>
                </a:solidFill>
                <a:latin typeface="Calibri"/>
              </a:rPr>
              <a:t><![CDATA[Deirmengian G et al. Diagnosis of periprosthetic joint infection: the role of a simple yet unappreciated enzyme. J Bone Joint Surg Am. 2015.]]></a:t>
            </a:r>
            <a:br/>
            <a:r>
              <a:rPr lang="en-US" strike="noStrike" sz="1200" spc="0" u="none" cap="none">
                <a:solidFill>
                  <a:srgbClr val="1E293B">
                    <a:alpha val="100000"/>
                  </a:srgbClr>
                </a:solidFill>
                <a:latin typeface="Calibri"/>
              </a:rPr>
              <a:t><![CDATA[Sculco PK et al. The use of trabecular metal cones in revision total knee arthroplasty. J Arthroplasty. 2018.]]></a:t>
            </a:r>
            <a:br/>
            <a:r>
              <a:rPr lang="en-US" strike="noStrike" sz="1200" spc="0" u="none" cap="none">
                <a:solidFill>
                  <a:srgbClr val="1E293B">
                    <a:alpha val="100000"/>
                  </a:srgbClr>
                </a:solidFill>
                <a:latin typeface="Calibri"/>
              </a:rPr>
              <a:t><![CDATA[NJR Annual Report 2022 — Revision TKA data.]]></a:t>
            </a:r>
            <a:br/>
            <a:r>
              <a:rPr lang="en-US" strike="noStrike" sz="1200" spc="0" u="none" cap="none">
                <a:solidFill>
                  <a:srgbClr val="1E293B">
                    <a:alpha val="100000"/>
                  </a:srgbClr>
                </a:solidFill>
                <a:latin typeface="Calibri"/>
              </a:rPr>
              <a:t><![CDATA[Campb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dications: aseptic loosening, PJI, instability, stiffness, polyethylene wear, periprosthetic fracture, malalignment. Workup: exclude infection (ESR/CRP ± aspiration); quantify bone loss (AORI). Reconstruction: restore joint line, balance gaps; use stems, augments, cones; match constraint to ligament competence. Constraint ladder: PS → CCK → hinge; use minimum needed. Outcomes depend on accurate diagnosis and restoration of alignment/rotation/soft-tissue ba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ision TKA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 for Revision]]></a:t>
            </a:r>
            <a:br/>
            <a:br/>
            <a:r>
              <a:rPr lang="en-US" strike="noStrike" sz="1400" spc="0" u="none" cap="none">
                <a:solidFill>
                  <a:srgbClr val="1E293B">
                    <a:alpha val="100000"/>
                  </a:srgbClr>
                </a:solidFill>
                <a:latin typeface="Calibri"/>
              </a:rPr>
              <a:t><![CDATA[Revision total knee arthroplasty (RTKA) — the surgical removal and replacement of a failed primary TKA — is technically demanding, associated with higher complication rates than primary TKA, and carries a significant risk of further failure. As the volume of primary TKA performed globally increases and patients live longer with their implants, the burden of revision TKA is growing substantially. Understanding the indications for revision, the systematic pre-operative workup, the principles of bone defect management, and the available reconstructive tools is essential for the orthopaedic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revision TKA (by frequency in NJR data): (1) aseptic loosening (the most common indication — approximately 30% of revisions; progressive bone-implant interface failure from mechanical overload, osteolysis from polyethylene wear debris, or cement failure); (2) infection / periprosthetic joint infection (PJI) — approximately 20–25%; (3) instability (approximately 15–20% — coronal, sagittal, or rotational instability from ligament deficiency, component malposition, or polyethylene wear); (4) polyethylene wear (accelerated wear from malalignment, component malposition, or bearing design failure); (5) periprosthetic fracture (see previous article); (6) stiffness (arthrofibrosis — rare indication; revision rarely improves stiffness unless combined with aggressive soft tissue release and mani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 mode drives surgical strategy: the revision approach differs fundamentally based on whether the indication is infection (requiring implant removal, debridement, and staged or single-stage reimplantation) vs mechanical failure (direct revision with appropriate reconstructive tools); a thorough pre-operative workup to exclude infection is mandatory before any revision TKA — revising an infected knee without recognising the infection leads to catastrophic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a:t>
            </a:r>
            <a:br/>
            <a:br/>
            <a:r>
              <a:rPr lang="en-US" strike="noStrike" sz="1400" spc="0" u="none" cap="none">
                <a:solidFill>
                  <a:srgbClr val="1E293B">
                    <a:alpha val="100000"/>
                  </a:srgbClr>
                </a:solidFill>
                <a:latin typeface="Calibri"/>
              </a:rPr>
              <a:t><![CDATA[Excluding infection — the non-negotiable first step: every patient being evaluated for revision TKA must be investigated for PJI; serum CRP and ESR (elevated in approximately 90% of PJI; CRP >10 mg/L and ESR >30 mm/hr are the standard thresholds); serum D-dimer (emerging marker — high sensitivity for PJI); knee aspiration with synovial fluid cell count (WBC >3,000/mm³ and/or >65–80% PMN differential = PJI; or WBC >2,000/mm³ for metal-on-metal bearings); synovial fluid culture (hold for 14 days to capture slow-growing organisms); alpha-defensin assay on synovial fluid (a peptide produced by neutrophils — highly specific for PJI; alpha-defensin ratio >1 = PJI; not affected by prior antibiotic use — useful when cultures are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M (International Consensus Meeting) PJI diagnostic criteria: the 2018 ICM criteria use a scoring system incorporating serum markers, synovial markers, intraoperative findings, and histology to diagnose PJI; a score ≥6 = confirmed PJI; 2–5 = inconclusive (likely PJI); <2 = unlikely PJI; these criteria allow more nuanced diagnosis in difficul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weight-bearing plain X-rays (AP, lateral, and patellofemoral views) — assess component loosening (progressive radiolucent lines at the bone-cement or bone-implant interface >2 mm = loosening), osteolysis (expansile lytic areas from wear debris), component position, alignment, and fractures; CT scan for 3D assessment of bone defects, component rotation (particularly femoral and tibial component rotation — measured relative to the transepicondylar axis and tibial AP axis respectively); nuclear medicine scans (labelled leucocyte scan or PET-CT) for infection confirmation when aspiration is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ision TKA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identification: the specific make, model, and size of the failed TKA components must be identified pre-operatively; the operative records from the primary TKA and the NJR (National Joint Registry) implant record are sources; this allows pre-operative ordering of the correct revision components and compatible backups; knowing the primary implant helps anticipate the complexity of component removal (cemented vs cementless; degree of bone ingrowth ex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2026-06-10T10:39:35Z</dcterms:created>
  <dcterms:modified xsi:type="dcterms:W3CDTF">2026-06-10T10:39:35Z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