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75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Four or more fragments (three or more fracture li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ur or more fragments (>3 fracture lines — highly comminuted posterior facet)]]>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facet is shattered into four or more pieces; all three columns are involved with multiple fracture lines; the articular cartilage is fragmented beyond reliable reconstruction; Böhler`s angle is severely reduced or negative; the calcaneal height and width are dramatically altered; the fibular-calcaneal impingement space is lo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— the articular surface cannot be reliably reconstructed; high rates of post-traumatic subtalar arthritis regardless of management; Sanders reported only ~9% good/excellent results with ORIF for Type IV; the joint is effectively destroy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subtalar arthrodesis (in situ fusion or with calcaneal realignment osteotomy) — avoids the complications of ORIF while restoring calcaneal morphology (calcaneal body height and width) and performing definitive subtalar fusion; non-operative management for medically unfit patients; ORIF is rarely indicated for Type IV (outcome not improved over non-operative or primary fu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`Wrinkle Sign` & Operative Tim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rinkle sign: the most important clinical sign for timing of ORIF of calcaneal fractures; when the acute swelling of the calcaneal fracture has sufficiently subsided, wrinkles appear over the lateral heel skin as the skin returns to its resting state; the appearance of wrinkles over the lateral heel (when the foot is slightly dorsiflexed) = the `wrinkle sign` = the soft tissues are ready for the extensile lateral approach; performing surgery before the wrinkle sign (in the acute swollen phase) dramatically increases the risk of wound dehiscence, skin edge necrosis, and deep infection; typical waiting time = 7–14 days from injury; the wrinkle sign is the clinical indicator of soft tissue readi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wound complications: smoking (the single most important modifiable risk factor — cessation for at least 4 weeks is recommended before elective fixation); diabetes; peripheral vascular disease; obesity; immunosuppression; severe initial swelling (degree 4 blistering); open injuries; operating before the wrinkle sign; these risk factors significantly increase wound complication rates with the extensile 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us Tarsi Approach vs Extensile Lateral Approach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le Lateral Appro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us Tarsi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L-shaped incision over the lateral heel; full-thickness flap elevated off the lateral calcaneal wall from the Achilles tendon to the calcaneocuboid joint; peroneal tendons and sural nerve are elevated within the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oblique incision over the sinus tarsi (between the fibular tip and the base of the 4th metatarsal); limited dissection; the posterior facet is accessed through this `window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ual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direct visualisation of the entire posterior facet and lateral calcaneal wall; best for complex Type III and IV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ed direct visualisation; relies on C-arm fluoroscopy and arthroscopy (in some cases); adequate for Type I, II, and selected Type III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mplication r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r — ~5–25% wound dehiscence/deep infection in high-risk patients; the large full-thickness flap is vulnerable to vascular compromise, particularly in the corner of the L-shaped in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LOWER — ~2–5%; the small incision has much less wound edge ischaemia risk; recommended for smokers, diabetics, and high-risk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idence b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 established; gold standard for complex fractures; best for achieving anatomical reduction of 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RCTs (STARR trial, others) demonstrate equivalent functional outcomes to extensile lateral for Type II and III fractures with significantly lower wound complications; increasingly adopted as the preferred approach at high-volume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: based on CORONAL CT through widest point of posterior facet; Type I (undisplaced — non-op); Type II (2 fragments, 1 line — ORIF, best prognosis); Type III (3 fragments, 2 lines — ORIF or primary subtalar fusion); Type IV (≥4 fragments — primary subtalar fusion or non-op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R et al. Operative treatment in 120 displaced intraarticular calcaneal fractures — results using a prognostic computed tomography scan classification. Clin Orthop Relat Res. 1993;290:87–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ren PH et al. Surgical versus non-surgical treatment of displaced intra-articular calcaneal fractures — a prospective, randomized study (STARR). J Bone Joint Surg Am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ckley R et al. Operative compared with nonoperative treatment of displaced intra-articular calcaneal fractures. J Bone Joint Surg Am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melt S, Zwipp H. Calcaneus fractures — facts, controversies and recent developments. Injur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rnetta P III. The Essex-Lopresti reduction for calcaneal fractures revisited. J Orthop Trauma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D et al. Minimal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: nondisplaced posterior facet; II: two-part; III: three-part; IV: comminuted (>3 parts). Type correlates with outcome; II–III often ORIF; IV has poorest prognosis.]]>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Calcaneal Fractures & CT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nders classification is the universally accepted CT-based classification system for intra-articular calcaneal fractures, specifically those involving the posterior facet of the subtalar joint. Developed by Roy Sanders and colleagues in 1992–1993, it was the first practical CT-based system that could reliably guide surgical decision-making, predict outcomes, and communicate fracture complexity between surgeons. Prior plain radiograph-based systems (Essex-Lopresti, Rowe) were unable to adequately characterise the three-dimensional nature of calcaneal fractures — particularly the critical posterior facet — making CT an essential prerequisite for applying the Sanders classific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technique for Sanders classification: a semi-coronal CT scan through the posterior facet of the subtalar joint at 30° to the long axis of the tibia; the critical image is the coronal slice at the WIDEST POINT of the posterior facet of the subtalar joint; this slice shows the full width of the posterior facet and allows identification and counting of the fracture lines within the posterior facet; 3D CT reconstruction is increasingly used as an adjunct for surgical planning but the classification is based on the 2D coronal sl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of the posterior facet (A, B, C): the widest coronal CT slice of the posterior facet is divided into THREE equal parts by two imaginary lines — these create the three columns: Column A (the lateral third of the posterior facet — closest to the fibula); Column B (the middle third); Column C (the medial third — closest to the sustentaculum tali); the Sanders classification counts the number of fracture lines within the posterior facet and their position within these three colum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mber of Posterior Facet Frag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number of fracture lines but ALL undisplaced (<2 mm step-off in the posterior face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s may be visible within the posterior facet on CT but the articular congruency is maintained; there may be associated fractures of the anterior process, sustentaculum, or tuberosity but the posterior facet remains reduced; Böhler`s angle may be minimally redu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— minimal articular disruption; low risk of post-traumatic subtalar arthritis; Böhler`s angle restoration is go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immobilisation in a cast or CAM boot; protected weight-bearing for 6–8 weeks; serial X-rays to confirm no late displacement; physiotherapy; good functional outcomes expected without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Two fragments (one fracture li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fragments in the posterior facet (ONE fracture line divides it into 2 piec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ingle fracture line divides the posterior facet into two displaced fragments; sub-classified by the position of the fracture line: Type IIA (fracture line between A and B columns — lateral fracture line); Type IIB (fracture line between B and C columns — middle fracture line); Type IIC (fracture line through C column only — medial, through the sustentaculum region); the fragment position and size determine the surgical approach (sinus tarsi vs extensile later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— two-fragment fractures are the most amenable to anatomical reduction and internal fixation; the best outcomes among displaced fractures; Sanders reported ~73% good/excellent results with ORIF for Type II; post-traumatic subtalar arthritis risk is lower than Type III/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open reduction and internal fixation via extensile lateral approach or sinus tarsi approach; elevation of the displaced posterior facet fragment to restore articular congruency; lag screw fixation of the posterior facet + lateral wall reconstruction with plate; sinus tarsi approach increasingly used for Type II fractures (equivalent outcomes with significantly lower wound complication ra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Three fragments (two fracture li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 fragments in the posterior facet (TWO fracture lines dividing it into 3 piec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fracture lines create three articular fragments; sub-classified: Type IIIAB (fracture lines through columns A-B and B-C — the central fragment is characteristically depressed into the calcaneal body creating a `central depression fragment`); Type IIIAC (fracture lines through A-B and C — lateral + medial involvement); Type IIIBC (fracture lines through B-C and C — both involving the medial column); the CENTRAL DEPRESSION FRAGMENT in IIIAB is the most challenging intraoperatively — it must be elevated and supported with bone graft or substitu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to POOR — significant articular comminution; outcomes are inferior to Type II; approximately 44% good/excellent results with ORIF in Sanders` original series; post-traumatic subtalar arthritis develops in 20–40% of Type III even with anatomical red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if technically feasible and patient is medically appropriate; the central depression fragment must be elevated and supported (often requires bone graft substitute — calcium sulphate or calcium phosphate — or iliac crest autograft to prevent re-depression after screw fixation); extensile lateral approach for most IIIAB (direct visualisation needed for the central fragment); primary subtalar arthrodesis is an alternative for very elderly or comorbid patients with Type III injuries (avoids ORIF complications while restoring hindfoot align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2026-05-27T05:28:34Z</dcterms:created>
  <dcterms:modified xsi:type="dcterms:W3CDTF">2026-05-27T05:28:34Z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