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36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apho-Lunate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tson scaphoid shift test (scaphoid shift test): the most widely used clinical test for SL instability; the examiner places their thumb on the palmar scaphoid tubercle and the fingers on the dorsum of the wrist; the wrist is moved from ulnar to radial deviation (during which the scaphoid normally flexes); the examiner`s thumb prevents the scaphoid from flexing; in a positive test, the scaphoid subluxes dorsally over the dorsal lip of the radius as the wrist moves to radial deviation, producing a palpable and/or audible clunk and dorsal pain; a positive Watson test has a sensitivity of approximately 69% and specificity of approximately 66% — not highly specific but the most useful clinical test; must compare with the contralateral wrist as false positives occur in hypermobi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 ballottement test (Reagan test): the scaphoid and lunate are gripped separately and translated relative to each other; pain or laxity = positive; useful for assessing lunotriquetral instability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int tenderness: dorsal wrist, just distal to Lister`s tubercle, over the SL interval — the most sensitive sign; deep dorsal wrist pain at this location after a FOOSH injury should always raise suspicion of S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 key findings in SL instability: AP (PA) view — SL gap (>3 mm = Terry-Thomas sign — named after the gap-toothed comedian; normal SL gap <2 mm); cortical ring sign (the rotated, flexed scaphoid projects as a ring on the AP view as its distal pole overlaps its body); DISI deformity on lateral view — the lunate tilts dorsally (lunate dorsal tilt >10–15°); scapholunate angle on lateral view — normal 30–60°; SL angle >70° = DISI (abnormal); the lateral view is essential for assessing the SL angle and DISI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AP view in grip compression (the patient grips a dynamometer or clenches a fist) — increases the SL gap in dynamic instability; useful when standard film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gh-resolution MRI (3T) or MRI arthrogram (gadolinium injected into the radiocarpal joint) to visualise the SLL; MRI arthrogram has higher sensitivity than standard MRI for partial and complete tears; sensitivity approximately 70–90% for complete dorsal SLL tears; useful for pre-operative planning and for cases where clinical and plain radiograph findings are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arthroscopy: the gold standard for diagnosis and grading (Geissler); simultaneously diagnostic and therapeutic; identifies partial vs complete tears, associated chondral damage, and concurrent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partial tears (Geissler Grade I–II) without instability on stress X-ray; splinting for 6–12 weeks; activity modification; physiotherapy; steroid injection for symptom relief; return to sport with protective spl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mplete SLL tear (within 6 weeks of injury, ligament reparable): open or arthroscopic-assisted repair of the dorsal SLL; the dorsal ligament is repaired using suture anchors at the scaphoid and lunate; the repair is augmented with temporary SL K-wire fixation (3 K-wires across the SL joint) for 8–12 weeks to protect the repair; concurrent dorsal capsulodesis (reinforcing the dorsal capsule) is often added; repair within 6 weeks gives the best results — the ligament ends are identifiable and viable; healing rate approximately 80–90% in acute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chronic complete SLL tear (6 weeks to 6 months, ligament attenuated but wrist reducible): direct repair is less reliable; options — dorsal capsulodesis (Blatt capsulodesis — a distally based dorsal capsular flap is used to restrain scaphoid flexion); RASL procedure (reduction and association of the scaphoid and lunate — a headless compression screw is placed across the SL joint to hold the reduction); these are salvage procedures with moderate long-term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LL tear with DISI (irreducible or fixed deformity, no OA): ligament reconstruction is required; the SLIL (scapholunate interosseous ligament) cannot be directly repaired; tendon graft reconstruction — the Brunelli procedure (FCR tendon graft) and its modifications (Van Den Abbeele — 3-ligament tenodesis); the graft is threaded through the scaphoid, over the dorsal lunate, and anchored to the dorsal radius, recreating the dorsal SLL and dorsal radiocarpal ligament; moderate long-term results; progression to SLAC wrist arthritis is reduced but not eli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son HK, Ballet FL. The SLAC wrist: scapholunate advanced collapse pattern of degenerative arthritis. J Hand Surg Am. 1984;9(3):358–365.]]></a:t>
            </a:r>
            <a:br/>
            <a:r>
              <a:rPr lang="en-US" strike="noStrike" sz="1200" spc="0" u="none" cap="none">
                <a:solidFill>
                  <a:srgbClr val="1E293B">
                    <a:alpha val="100000"/>
                  </a:srgbClr>
                </a:solidFill>
                <a:latin typeface="Calibri"/>
              </a:rPr>
              <a:t><![CDATA[Geissler WB et al. Intracarpal soft-tissue lesions associated with an intra-articular fracture of the distal end of the radius. J Bone Joint Surg Am. 1996;78(3):357–365.]]></a:t>
            </a:r>
            <a:br/>
            <a:r>
              <a:rPr lang="en-US" strike="noStrike" sz="1200" spc="0" u="none" cap="none">
                <a:solidFill>
                  <a:srgbClr val="1E293B">
                    <a:alpha val="100000"/>
                  </a:srgbClr>
                </a:solidFill>
                <a:latin typeface="Calibri"/>
              </a:rPr>
              <a:t><![CDATA[Lavernia CJ et al. Treatment of SL dissociation by ligamentous repair and capsulodesis. J Hand Surg Am. 1992.]]></a:t>
            </a:r>
            <a:br/>
            <a:r>
              <a:rPr lang="en-US" strike="noStrike" sz="1200" spc="0" u="none" cap="none">
                <a:solidFill>
                  <a:srgbClr val="1E293B">
                    <a:alpha val="100000"/>
                  </a:srgbClr>
                </a:solidFill>
                <a:latin typeface="Calibri"/>
              </a:rPr>
              <a:t><![CDATA[Brunelli GA, Brunelli GR. A new technique to correct carpal instability with scapho-lunate dissociation. Seven imbrication ligaments. J Hand Surg Br. 1995.]]></a:t>
            </a:r>
            <a:br/>
            <a:r>
              <a:rPr lang="en-US" strike="noStrike" sz="1200" spc="0" u="none" cap="none">
                <a:solidFill>
                  <a:srgbClr val="1E293B">
                    <a:alpha val="100000"/>
                  </a:srgbClr>
                </a:solidFill>
                <a:latin typeface="Calibri"/>
              </a:rPr>
              <a:t><![CDATA[Mayfield JK et al. Biomechanical properties of human carpal ligaments. Orthop Clin North Am. 1984.]]></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rpal instability; due to disruption of scapholunate ligament. Clinical: wrist pain, weakness, clicking; positive Watson’s test. Radiology: gap >3 mm (‘Terry Thomas sign’), DISI deformity. Acute injury—repair; chronic—reconstruction or salvage (four-corner fusion). Untreated cases progress to SLAC wrist (Scapholunate Advanced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apho-Lunate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capholunate (SL) instability is the most common form of carpal instability, resulting from disruption of the scapholunate ligament complex. The scapholunate ligament (SLL) is the primary intrinsic stabiliser between the scaphoid and lunate — when disrupted, the scaphoid and lunate dissociate, producing a predictable pattern of carpal malalignment. If untreated, progressive carpal collapse occurs in a characteristic pattern (SLAC wrist — scapholunate advanced collapse), leading to wrist arthritis. Early diagnosis and appropriate management are essential to prevent this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L is a C-shaped ligament consisting of three components: dorsal (the strongest and most important — the primary restraint to SL dissociation; thick, transverse fibres), proximal (fibrocartilaginous — weakest component), and volar (oblique fibres — secondary restraint); injuries to the dorsal component are the most critical and most likely to produce symptomat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SL kinematics: the scaphoid and lunate normally move in synchrony; in wrist flexion, both flex; in extension, both extend; the SLL prevents independent motion; when the SLL is torn, the scaphoid follows the trapezoid (which pulls it into flexion) while the lunate follows the triquetrum (which extends it via the lunotriquetral ligament) — producing the DISI (dorsal intercalated segment instability) deformity: the lunate tilts dorsally and the scaphoid rotates into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alls on an outstretched hand (FOOSH) with the wrist extended and ulnar deviated; high-energy trauma (perilunate dislocations involve complete SL disruption); progressive attritional tears in inflammatory arthropathy or calcium pyrophosphate disease (pseudo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eissler Arthroscopic Grading]]></a:t>
            </a:r>
            <a:br/>
            <a:br/>
            <a:br/>
            <a:br/>
            <a:br/>
            <a:r>
              <a:rPr lang="en-US" strike="noStrike" sz="1400" spc="0" u="none" cap="none">
                <a:solidFill>
                  <a:srgbClr val="1E293B">
                    <a:alpha val="100000"/>
                  </a:srgbClr>
                </a:solidFill>
                <a:latin typeface="Calibri"/>
              </a:rPr>
              <a:t><![CDATA[Geissler Grade]]></a:t>
            </a:r>
            <a:br/>
            <a:r>
              <a:rPr lang="en-US" strike="noStrike" sz="1400" spc="0" u="none" cap="none">
                <a:solidFill>
                  <a:srgbClr val="1E293B">
                    <a:alpha val="100000"/>
                  </a:srgbClr>
                </a:solidFill>
                <a:latin typeface="Calibri"/>
              </a:rPr>
              <a:t><![CDATA[Arthroscopic Findings]]></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Attenuation or haemorrhage of the SLL viewed from radiocarpal; no incongruency on midcarpal arthroscopy]]></a:t>
            </a:r>
            <a:br/>
            <a:r>
              <a:rPr lang="en-US" strike="noStrike" sz="1400" spc="0" u="none" cap="none">
                <a:solidFill>
                  <a:srgbClr val="1E293B">
                    <a:alpha val="100000"/>
                  </a:srgbClr>
                </a:solidFill>
                <a:latin typeface="Calibri"/>
              </a:rPr>
              <a:t><![CDATA[Partial tear; SL interval intact; conserva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Attenuation with slight SL step-off from midcarpal; probe can be placed in the SL interval]]></a:t>
            </a:r>
            <a:br/>
            <a:r>
              <a:rPr lang="en-US" strike="noStrike" sz="1400" spc="0" u="none" cap="none">
                <a:solidFill>
                  <a:srgbClr val="1E293B">
                    <a:alpha val="100000"/>
                  </a:srgbClr>
                </a:solidFill>
                <a:latin typeface="Calibri"/>
              </a:rPr>
              <a:t><![CDATA[Partial tear with some incongruency; arthroscopic debridement ± percutaneous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SL incongruency from both radiocarpal and midcarpal portals; probe can be passed across the SL interval (2.7 mm arthroscope just fits)]]></a:t>
            </a:r>
            <a:br/>
            <a:r>
              <a:rPr lang="en-US" strike="noStrike" sz="1400" spc="0" u="none" cap="none">
                <a:solidFill>
                  <a:srgbClr val="1E293B">
                    <a:alpha val="100000"/>
                  </a:srgbClr>
                </a:solidFill>
                <a:latin typeface="Calibri"/>
              </a:rPr>
              <a:t><![CDATA[Complete or near-complete tear; surgical stabilis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Gross SL incongruency; the 2.7 mm arthroscope can be driven through the SL interval from midcarpal to radiocarpal (drive-through sign)]]></a:t>
            </a:r>
            <a:br/>
            <a:r>
              <a:rPr lang="en-US" strike="noStrike" sz="1400" spc="0" u="none" cap="none">
                <a:solidFill>
                  <a:srgbClr val="1E293B">
                    <a:alpha val="100000"/>
                  </a:srgbClr>
                </a:solidFill>
                <a:latin typeface="Calibri"/>
              </a:rPr>
              <a:t><![CDATA[Complete SLL disruption with gross instability; open repair or reconstruction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dorsoradial wrist pain following a FOOSH injury; clicking or clunking with wrist movements; weakness of grip; may be a chronic presentation (months to years after an injury that was initially dismissed as a `sprain`); in chronic cases, progressive wrist pain with activities and reduction in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2026-06-10T10:30:18Z</dcterms:created>
  <dcterms:modified xsi:type="dcterms:W3CDTF">2026-06-10T10:30:18Z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