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03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ep incisional SS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fection involving the deep tissues (fascial and muscle layers) but NOT the implant or joint; within 30 days of surgery (or 1 year if implant in situ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und breakdown to the deep fascia; purulent discharge from the deep layers; fever; elevated CRP/ESR; implant may still be at risk if not debrided prompt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V antibiotics; surgical debridement; washout; implant retention if hardware is stable and infection is early (<4 weeks); implant removal if hardware is loose or infection is established; DAIR (Debridement, Antibiotics, Implant Retention) for early prosthetic joint inf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gan/space SSI (deep prosthetic joint infect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fection involving the implant itself, the joint space, or the periprosthetic tissues; within 1 year of arthroplasty surgery; or delayed (late) infection from haematogenous seeding of the implant from a remote sour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sistent pain, effusion, sinus tract; elevated ESR/CRP; elevated joint aspirate white cell count (>1.7×10³/µL = abnormal for hip/knee); positive joint aspirate culture; periprosthetic tissue biopsy positive; implant loosening on X-ray]]>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AIR (early — <4 weeks, stable implant, virulent organism, no sinus tract) or two-stage revision (most common definitive treatment for established PJI — Stage 1: implant removal + debridement + antibiotic spacer; Stage 2: re-implantation 6–12 weeks later after infection clearance) or one-stage revision (selected cas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SI Prevention Bundl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-operative measures: MRSA screening and decolonisation (mupirocin nasal ointment + chlorhexidine body wash × 5 days for carriers); blood glucose optimisation (HbA1c <7.5–8.5% before elective arthroplasty — hyperglycaemia impairs neutrophil function and wound healing); smoking cessation (at least 4–6 weeks before elective surgery); nutritional optimisation (albumin <35 g/L = increased SSI risk — delay elective surgery for nutritional optimisation); weight management (BMI >40 = substantially increased SSI risk — consider delay for weight loss before elective arthroplasty); pre-operative chlorhexidine skin wash on the night before and morning of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operative measures: correct antibiotic prophylaxis timing and dosing (within 60 minutes of incision; repeat if surgery >2× antibiotic half-life; stop within 24 hours); chlorhexidine-alcohol skin preparation (superior to betadine — Darouiche NEJM 2010); laminar flow theatre + body exhaust suits for arthroplasty; minimise theatre traffic and door openings; gentle tissue handling; minimise haematoma (meticulous haemostasis, drains for selected cases); avoid hypothermia (maintain core temp >36°C intraoperatively — hypothermia impairs neutrophil function); normoglycaemia intraoperatively; wound irrigation (povidone-iodine or dilute chlorhexidine irrigation before closure — increasingly used; growing evidence base); antibiotic-loaded bone cement for cemented 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-operative measures: wound inspection at 48–72 hours; keep dressing dry and intact; early ambulation and physiotherapy (reduces DVT, pneumonia, and pressure sores — indirect SSI risk reducers); glycaemic control post-operatively; appropriate post-operative antibiotic duration (24 hours maximum for prophylaxis; longer only if therapeutic antibiotics are indicated); remove drains within 24–48 hours (each day of drain = increased infection risk); educate patient on wound care after discharge; clear instructions on when to seek medical attention (wound redness, discharge, fever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sthetic Joint Infection (PJI) — DAIR & Two-Stage Revis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AIR (Debridement, Antibiotics, and Implant Retention): the preferred surgical management for early acute PJI (<4 weeks of symptom onset) with a stable, well-fixed implant; procedure: thorough surgical debridement of all infected tissue; extensive joint washout; exchange of all modular components (femoral head, acetabular liner in hip; tibial insert in knee — biofilm not on the fixed components); intraoperative samples for MC&S (5–6 samples); IV antibiotics started peri-operatively and continued for 6–12 weeks followed by oral suppressive therapy; the critical success factors for DAIR are: early intervention (symptoms <4 weeks), stable implant fixation (not loose), susceptible organism (NOT Staphylococcus epidermidis/MRSA with high biofilm production — these are more likely to fail DAIR), and no sinus tra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wo-stage revision arthroplasty: the gold standard for established PJI (symptoms >4 weeks) or failed DAIR; Stage 1 — complete removal of all prosthetic components + thorough debridement + antibiotic-loaded cement spacer (static or mobile-bearing); microbiological samples; IV antibiotics tailored to the causative organism; Stage 2 — after clinical, biochemical (CRP, ESR normalised), and if needed microbiological evidence of infection clearance (typically 6–12 weeks) — re-implantation of a new prosthesis; the two-stage approach has cure rates of approximately 90%; one-stage revision (removing the infected prosthesis and re-implanting at the same operation) is increasingly used in selected cases with specific criteria]]>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psis-3 definition: life-threatening organ dysfunction from dysregulated host response to infection; SOFA score ≥2; Septic shock = vasopressors + MAP ≥65 mmHg + lactate >2 mmol/L despite fluids]]>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qSOFA: 3 criteria — altered mental status, RR ≥22, SBP ≤100; score ≥2 = high risk → escalate; bedside screening tool (not diagnostic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psis Six (within 1 hour): (1) High-flow O2; (2) Blood cultures ×2; (3) IV broad-spectrum antibiotics; (4) Serum lactate; (5) IV fluid bolus (500 mL crystalloid); (6) Catheterise + measure urine output; completion of all 6 within 1 hour = 50% mortality redu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SI classification: superficial (skin/subcut — above fascia — antibiotics ± drainage); deep incisional (fascia/muscle — debridement ± DAIR if implant); organ/space (joint/implant — DAIR or two-stage revis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nger M et al. The Third International Consensus Definitions for Sepsis and Septic Shock (Sepsis-3). JAMA. 2016;315(8):801–8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aniels R et al. The sepsis six and the severe sepsis resuscitation bundle — a prospective observational cohort study. Emerg Med J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gram AJ et al. Guideline for prevention of surgical site infection — HICPAC/CDC. Infect Control Hosp Epidemiol. 199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ICE. Surgical site infections: prevention and treatment (NG125). NICE. 202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K Sepsis Trust. Sepsis Six Clinical Bundle. 201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arouiche RO et al. Chlorhexidine-alcohol vs povidone-iodine for surgical-site antisepsis. NEJM. 2010;362(1):18–2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mon DR et al. Diagnosis and management of prosthetic joint infection — IDSA clinical practice guidelines. Cli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SI prevention bundle: preop optimization (glucose, smoking cessation), skin prep with alcohol‑chlorhexidine, timed antibiotic prophylaxis, normothermia, OR traffic control. Sepsis: life‑threatening organ dysfunction due to dysregulated host response to infection; recognize early using SOFA/qSOFA. Management: early cultures + broad‑spectrum antibiotics + source control (debridement, washout), hemodynamic resuscitation with crystalloids and vasopressors as needed. Open fractures: early IV antibiotics, urgent debridement, fixation strategy integrated with contamination grad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Sepsis in Orthopaedic Surger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psis is a life-threatening organ dysfunction caused by a dysregulated host response to infection. It is a leading cause of preventable death in hospitalised patients and is a significant risk in orthopaedic surgery — particularly following prosthetic joint implantation, fracture fixation, and debridement procedures. Surgical site infection (SSI) is a distinct but related entity: a postoperative infection of the surgical incision or deeper tissues, occurring within 30 days of surgery (or within 1 year if a prosthetic implant is left in place). Every orthopaedic surgeon must understand the definition, recognition, and management of sepsis, and must know the bundle-based approach to SSI prevention that forms the foundation of modern perioperative car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psis-3 definitions (Singer et al., JAMA 2016): (1) Sepsis = life-threatening organ dysfunction caused by a dysregulated host response to infection; diagnosed by a SOFA (Sequential Organ Failure Assessment) score increase of ≥2 points from baseline in a patient with suspected or confirmed infection; (2) Septic shock = a subset of sepsis with circulatory, cellular, and metabolic abnormalities substantially increasing mortality; diagnosed clinically by persistent hypotension requiring vasopressors to maintain MAP ≥65 mmHg PLUS serum lactate >2 mmol/L despite adequate fluid resuscitation; (3) Sepsis-3 deliberately removed `SIRS criteria` (systemic inflammatory response syndrome — formerly used to diagnose sepsis) from the definition because SIRS is non-specific and can occur in non-infectious conditions; however, SIRS criteria (temperature >38°C or <36°C; HR >90; RR >20; WBC >12 or <4) remain clinically useful as early screening indicato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qSOFA (quick SOFA) screening tool: a 3-item bedside tool for early identification of patients at risk of sepsis outside the ICU; score 1 point each for: (1) altered mental status (GCS <15); (2) respiratory rate ≥22; (3) systolic BP ≤100 mmHg; qSOFA ≥2 = high risk of poor outcome from infection → prompt escalation, full SOFA assessment, and sepsis bundle activation; qSOFA is NOT diagnostic of sepsis but is a rapid bedside screening too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Sepsis Six Bundle (UK Sepsis Trust)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Sepsis Six: a bundle of six time-critical interventions to be completed within 1 hour of suspecting sepsis (`the golden hour`); completion of all six within 1 hour has been shown to reduce sepsis mortality by approximately 50%; the six elements are: (1) Administer high-flow oxygen (15 L/min via non-rebreathe mask) — target SpO2 ≥94%; (2) Take blood cultures (minimum 2 sets from 2 different sites before administering antibiotics); (3) Administer IV antibiotics (broad-spectrum according to local protocol and suspected source — within 1 hour of sepsis recognition); (4) Measure serum lactate (lactate ≥2 mmol/L = evidence of tissue hypoperfusion; lactate ≥4 mmol/L = high-risk septic shock); (5) Administer IV fluids (500 mL crystalloid — 0.9% NaCl or Hartmann`s solution — over 15 minutes if lactate ≥2 mmol/L or signs of hypoperfusion; reassess after each bolus; avoid excessive fluid resuscitation — target urine output ≥0.5 mL/kg/hour); (6) Measure urine output (catheterise if not already done; aim for ≥0.5 mL/kg/hour; oliguria = indicator of organ dysfunc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ibiotic stewardship: the antibiotic agent chosen for the Sepsis Six should be: (1) broad-spectrum covering likely causative organisms; (2) appropriate for the suspected source (skin/wound = Staphylococcus aureus; urinary tract = gram-negatives; respiratory = respiratory flora); (3) consistent with local microbiological resistance patterns (consult local antibiogram/pharmacy); (4) de-escalated as soon as culture and sensitivity results are available; in orthopaedic patients, IV co-amoxiclav or piperacillin-tazobactam (Tazocin) ± teicoplanin/vancomycin for MRSA cover are common empirical choices depending on the sour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Site Infection (SSI) — Classific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SI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fini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a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Principl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epsis and Surgical Site Infection — Bun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erficial incisional SS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fection involving the skin and subcutaneous tissue ONLY (above the fascial layer); within 30 days of surge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rythema, warmth, swelling, purulent discharge from the wound; WITHOUT involvement of the deep fascia or impla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und swab for MC&S; oral antibiotics (flucloxacillin for Staph aureus; co-amoxiclav for mixed); wound care; if abscess → incision and drainage; implant is NOT at risk if truly superfici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2026-06-10T09:34:30Z</dcterms:created>
  <dcterms:modified xsi:type="dcterms:W3CDTF">2026-06-10T09:34:30Z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